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98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9.wmf" ContentType="image/x-wmf"/>
  <Override PartName="/ppt/media/image106.png" ContentType="image/png"/>
  <Override PartName="/ppt/media/image88.png" ContentType="image/png"/>
  <Override PartName="/ppt/media/image87.wmf" ContentType="image/x-wmf"/>
  <Override PartName="/ppt/media/image102.png" ContentType="image/png"/>
  <Override PartName="/ppt/media/image84.png" ContentType="image/png"/>
  <Override PartName="/ppt/media/image80.png" ContentType="image/png"/>
  <Override PartName="/ppt/media/image79.png" ContentType="image/png"/>
  <Override PartName="/ppt/media/image99.png" ContentType="image/png"/>
  <Override PartName="/ppt/media/image25.jpeg" ContentType="image/jpeg"/>
  <Override PartName="/ppt/media/image3.jpeg" ContentType="image/jpeg"/>
  <Override PartName="/ppt/media/image105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2.png" ContentType="image/png"/>
  <Override PartName="/ppt/media/image107.png" ContentType="image/png"/>
  <Override PartName="/ppt/media/image8.png" ContentType="image/png"/>
  <Override PartName="/ppt/media/image63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7.jpeg" ContentType="image/jpeg"/>
  <Override PartName="/ppt/media/image28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97.png" ContentType="image/png"/>
  <Override PartName="/ppt/media/image9.jpeg" ContentType="image/jpeg"/>
  <Override PartName="/ppt/media/image20.png" ContentType="image/png"/>
  <Override PartName="/ppt/media/image19.png" ContentType="image/png"/>
  <Override PartName="/ppt/media/image18.png" ContentType="image/png"/>
  <Override PartName="/ppt/media/image83.wmf" ContentType="image/x-wmf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7.jpeg" ContentType="image/jpe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81.jpeg" ContentType="image/jpeg"/>
  <Override PartName="/ppt/media/image69.png" ContentType="image/png"/>
  <Override PartName="/ppt/media/image45.jpeg" ContentType="image/jpeg"/>
  <Override PartName="/ppt/media/image46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104.jpeg" ContentType="image/jpeg"/>
  <Override PartName="/ppt/media/image64.png" ContentType="image/pn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54.jpeg" ContentType="image/jpeg"/>
  <Override PartName="/ppt/media/image62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12192000" cy="6858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5CF796C-BDAE-4721-88D3-2DEF5FBD3A6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Titre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Equipe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A25F700-F935-4214-9C55-203572CE255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Parler du partenariat a venir pour la SNCF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CD140E5-5C51-4B86-9AAB-BC8079F36B6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L’autre aspect original de cette étude est de suivre les gens sur un longue période, afin de voir les effets à long terme d’un accompagnement. On va les observer 8 fois au cours des 24 mois de l’étude, avec des capteurs..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lauriane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célia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Si question sur le calcul du nombre de participants, Aïna et Carole répondront.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lauriane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4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lauriane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Camille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Arial"/>
              </a:rPr>
              <a:t>rappel : objectifs de suivre les effets des incitation sur toutes les dimensions impliquées dans la mobilité quotidienne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5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Arial"/>
              </a:rPr>
              <a:t>rappel : objectifs de suivre les effets des incitation sur toutes les dimensions impliquées dans la mobilité quotidienne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8" descr=""/>
          <p:cNvPicPr/>
          <p:nvPr/>
        </p:nvPicPr>
        <p:blipFill>
          <a:blip r:embed="rId2"/>
          <a:stretch/>
        </p:blipFill>
        <p:spPr>
          <a:xfrm>
            <a:off x="9678240" y="34920"/>
            <a:ext cx="2509920" cy="2998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2" descr=""/>
          <p:cNvPicPr/>
          <p:nvPr/>
        </p:nvPicPr>
        <p:blipFill>
          <a:blip r:embed="rId2"/>
          <a:stretch/>
        </p:blipFill>
        <p:spPr>
          <a:xfrm>
            <a:off x="9678240" y="34920"/>
            <a:ext cx="2509920" cy="2998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jpeg"/><Relationship Id="rId11" Type="http://schemas.openxmlformats.org/officeDocument/2006/relationships/image" Target="../media/image46.jpe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jpeg"/><Relationship Id="rId15" Type="http://schemas.openxmlformats.org/officeDocument/2006/relationships/image" Target="../media/image50.jpeg"/><Relationship Id="rId16" Type="http://schemas.openxmlformats.org/officeDocument/2006/relationships/image" Target="../media/image51.jpeg"/><Relationship Id="rId17" Type="http://schemas.openxmlformats.org/officeDocument/2006/relationships/image" Target="../media/image52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jpeg"/><Relationship Id="rId4" Type="http://schemas.openxmlformats.org/officeDocument/2006/relationships/image" Target="../media/image82.png"/><Relationship Id="rId5" Type="http://schemas.openxmlformats.org/officeDocument/2006/relationships/image" Target="../media/image83.wmf"/><Relationship Id="rId6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wmf"/><Relationship Id="rId5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wmf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jpeg"/><Relationship Id="rId4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5815800"/>
            <a:ext cx="12190320" cy="1031760"/>
          </a:xfrm>
          <a:prstGeom prst="rect">
            <a:avLst/>
          </a:prstGeom>
          <a:solidFill>
            <a:schemeClr val="bg1">
              <a:lumMod val="85000"/>
              <a:alpha val="47059"/>
            </a:schemeClr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823680" y="3286080"/>
            <a:ext cx="2150640" cy="2522880"/>
          </a:xfrm>
          <a:prstGeom prst="rect">
            <a:avLst/>
          </a:prstGeom>
          <a:solidFill>
            <a:srgbClr val="c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"/>
          <p:cNvSpPr/>
          <p:nvPr/>
        </p:nvSpPr>
        <p:spPr>
          <a:xfrm>
            <a:off x="831960" y="-24840"/>
            <a:ext cx="2150640" cy="1377720"/>
          </a:xfrm>
          <a:prstGeom prst="rect">
            <a:avLst/>
          </a:prstGeom>
          <a:solidFill>
            <a:schemeClr val="bg1">
              <a:lumMod val="65000"/>
            </a:schemeClr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836640" y="1295280"/>
            <a:ext cx="4609440" cy="2082600"/>
          </a:xfrm>
          <a:prstGeom prst="rect">
            <a:avLst/>
          </a:prstGeom>
          <a:ln>
            <a:noFill/>
          </a:ln>
        </p:spPr>
      </p:pic>
      <p:pic>
        <p:nvPicPr>
          <p:cNvPr id="164" name="Image 11" descr=""/>
          <p:cNvPicPr/>
          <p:nvPr/>
        </p:nvPicPr>
        <p:blipFill>
          <a:blip r:embed="rId2"/>
          <a:stretch/>
        </p:blipFill>
        <p:spPr>
          <a:xfrm>
            <a:off x="10593360" y="3297960"/>
            <a:ext cx="1519200" cy="462600"/>
          </a:xfrm>
          <a:prstGeom prst="rect">
            <a:avLst/>
          </a:prstGeom>
          <a:ln>
            <a:noFill/>
          </a:ln>
        </p:spPr>
      </p:pic>
      <p:pic>
        <p:nvPicPr>
          <p:cNvPr id="165" name="Image 12" descr=""/>
          <p:cNvPicPr/>
          <p:nvPr/>
        </p:nvPicPr>
        <p:blipFill>
          <a:blip r:embed="rId3"/>
          <a:stretch/>
        </p:blipFill>
        <p:spPr>
          <a:xfrm>
            <a:off x="10625760" y="2483280"/>
            <a:ext cx="1332000" cy="665280"/>
          </a:xfrm>
          <a:prstGeom prst="rect">
            <a:avLst/>
          </a:prstGeom>
          <a:ln>
            <a:noFill/>
          </a:ln>
        </p:spPr>
      </p:pic>
      <p:pic>
        <p:nvPicPr>
          <p:cNvPr id="166" name="Image 13" descr=""/>
          <p:cNvPicPr/>
          <p:nvPr/>
        </p:nvPicPr>
        <p:blipFill>
          <a:blip r:embed="rId4"/>
          <a:stretch/>
        </p:blipFill>
        <p:spPr>
          <a:xfrm>
            <a:off x="10625760" y="4740120"/>
            <a:ext cx="1332000" cy="639000"/>
          </a:xfrm>
          <a:prstGeom prst="rect">
            <a:avLst/>
          </a:prstGeom>
          <a:ln>
            <a:noFill/>
          </a:ln>
        </p:spPr>
      </p:pic>
      <p:pic>
        <p:nvPicPr>
          <p:cNvPr id="167" name="Image 14" descr=""/>
          <p:cNvPicPr/>
          <p:nvPr/>
        </p:nvPicPr>
        <p:blipFill>
          <a:blip r:embed="rId5"/>
          <a:stretch/>
        </p:blipFill>
        <p:spPr>
          <a:xfrm>
            <a:off x="10629360" y="3907080"/>
            <a:ext cx="1483200" cy="686880"/>
          </a:xfrm>
          <a:prstGeom prst="rect">
            <a:avLst/>
          </a:prstGeom>
          <a:ln>
            <a:noFill/>
          </a:ln>
        </p:spPr>
      </p:pic>
      <p:pic>
        <p:nvPicPr>
          <p:cNvPr id="168" name="Image 15" descr=""/>
          <p:cNvPicPr/>
          <p:nvPr/>
        </p:nvPicPr>
        <p:blipFill>
          <a:blip r:embed="rId6"/>
          <a:stretch/>
        </p:blipFill>
        <p:spPr>
          <a:xfrm>
            <a:off x="3987360" y="5959440"/>
            <a:ext cx="1702800" cy="768600"/>
          </a:xfrm>
          <a:prstGeom prst="rect">
            <a:avLst/>
          </a:prstGeom>
          <a:ln>
            <a:noFill/>
          </a:ln>
        </p:spPr>
      </p:pic>
      <p:pic>
        <p:nvPicPr>
          <p:cNvPr id="169" name="Image 16" descr=""/>
          <p:cNvPicPr/>
          <p:nvPr/>
        </p:nvPicPr>
        <p:blipFill>
          <a:blip r:embed="rId7"/>
          <a:stretch/>
        </p:blipFill>
        <p:spPr>
          <a:xfrm>
            <a:off x="563040" y="596052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170" name="Image 17" descr=""/>
          <p:cNvPicPr/>
          <p:nvPr/>
        </p:nvPicPr>
        <p:blipFill>
          <a:blip r:embed="rId8"/>
          <a:stretch/>
        </p:blipFill>
        <p:spPr>
          <a:xfrm>
            <a:off x="7446240" y="5992200"/>
            <a:ext cx="671760" cy="800280"/>
          </a:xfrm>
          <a:prstGeom prst="rect">
            <a:avLst/>
          </a:prstGeom>
          <a:ln>
            <a:noFill/>
          </a:ln>
        </p:spPr>
      </p:pic>
      <p:pic>
        <p:nvPicPr>
          <p:cNvPr id="171" name="Image 18" descr=""/>
          <p:cNvPicPr/>
          <p:nvPr/>
        </p:nvPicPr>
        <p:blipFill>
          <a:blip r:embed="rId9"/>
          <a:stretch/>
        </p:blipFill>
        <p:spPr>
          <a:xfrm>
            <a:off x="3339360" y="596052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172" name="Image 19" descr=""/>
          <p:cNvPicPr/>
          <p:nvPr/>
        </p:nvPicPr>
        <p:blipFill>
          <a:blip r:embed="rId10"/>
          <a:stretch/>
        </p:blipFill>
        <p:spPr>
          <a:xfrm>
            <a:off x="8524080" y="6228360"/>
            <a:ext cx="1458720" cy="363240"/>
          </a:xfrm>
          <a:prstGeom prst="rect">
            <a:avLst/>
          </a:prstGeom>
          <a:ln>
            <a:noFill/>
          </a:ln>
        </p:spPr>
      </p:pic>
      <p:pic>
        <p:nvPicPr>
          <p:cNvPr id="173" name="Image 20" descr=""/>
          <p:cNvPicPr/>
          <p:nvPr/>
        </p:nvPicPr>
        <p:blipFill>
          <a:blip r:embed="rId11"/>
          <a:stretch/>
        </p:blipFill>
        <p:spPr>
          <a:xfrm>
            <a:off x="10625760" y="1500120"/>
            <a:ext cx="1332000" cy="816120"/>
          </a:xfrm>
          <a:prstGeom prst="rect">
            <a:avLst/>
          </a:prstGeom>
          <a:ln>
            <a:noFill/>
          </a:ln>
        </p:spPr>
      </p:pic>
      <p:pic>
        <p:nvPicPr>
          <p:cNvPr id="174" name="Image 22" descr=""/>
          <p:cNvPicPr/>
          <p:nvPr/>
        </p:nvPicPr>
        <p:blipFill>
          <a:blip r:embed="rId12"/>
          <a:srcRect l="0" t="0" r="79460" b="0"/>
          <a:stretch/>
        </p:blipFill>
        <p:spPr>
          <a:xfrm>
            <a:off x="2331360" y="5870520"/>
            <a:ext cx="837360" cy="921960"/>
          </a:xfrm>
          <a:prstGeom prst="rect">
            <a:avLst/>
          </a:prstGeom>
          <a:ln>
            <a:noFill/>
          </a:ln>
        </p:spPr>
      </p:pic>
      <p:sp>
        <p:nvSpPr>
          <p:cNvPr id="175" name="CustomShape 4"/>
          <p:cNvSpPr/>
          <p:nvPr/>
        </p:nvSpPr>
        <p:spPr>
          <a:xfrm>
            <a:off x="-6175080" y="-4649760"/>
            <a:ext cx="43920" cy="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5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7C5439F-15E6-43CB-B7F4-58C1590A7759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177" name="Picture 2" descr=""/>
          <p:cNvPicPr/>
          <p:nvPr/>
        </p:nvPicPr>
        <p:blipFill>
          <a:blip r:embed="rId13"/>
          <a:stretch/>
        </p:blipFill>
        <p:spPr>
          <a:xfrm>
            <a:off x="1419120" y="5959440"/>
            <a:ext cx="766440" cy="766440"/>
          </a:xfrm>
          <a:prstGeom prst="rect">
            <a:avLst/>
          </a:prstGeom>
          <a:ln>
            <a:noFill/>
          </a:ln>
        </p:spPr>
      </p:pic>
      <p:pic>
        <p:nvPicPr>
          <p:cNvPr id="178" name="Image 29" descr=""/>
          <p:cNvPicPr/>
          <p:nvPr/>
        </p:nvPicPr>
        <p:blipFill>
          <a:blip r:embed="rId14"/>
          <a:stretch/>
        </p:blipFill>
        <p:spPr>
          <a:xfrm>
            <a:off x="5450400" y="5959440"/>
            <a:ext cx="1775520" cy="883800"/>
          </a:xfrm>
          <a:prstGeom prst="rect">
            <a:avLst/>
          </a:prstGeom>
          <a:ln>
            <a:noFill/>
          </a:ln>
        </p:spPr>
      </p:pic>
      <p:sp>
        <p:nvSpPr>
          <p:cNvPr id="179" name="CustomShape 6"/>
          <p:cNvSpPr/>
          <p:nvPr/>
        </p:nvSpPr>
        <p:spPr>
          <a:xfrm>
            <a:off x="3006000" y="3494160"/>
            <a:ext cx="768168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c00000"/>
                </a:solidFill>
                <a:latin typeface="Calibri"/>
                <a:ea typeface="Arial"/>
              </a:rPr>
              <a:t>InterMob : une étude sur le changement de comportement de mobilité </a:t>
            </a:r>
            <a:r>
              <a:rPr b="0" lang="en-US" sz="3200" spc="-1" strike="noStrike">
                <a:solidFill>
                  <a:srgbClr val="c00000"/>
                </a:solidFill>
                <a:latin typeface="Calibri"/>
                <a:ea typeface="Calibri"/>
              </a:rPr>
              <a:t>	</a:t>
            </a:r>
            <a:r>
              <a:rPr b="0" lang="en-US" sz="4800" spc="-1" strike="noStrike">
                <a:solidFill>
                  <a:srgbClr val="c00000"/>
                </a:solidFill>
                <a:latin typeface="Calibri"/>
                <a:ea typeface="Calibri"/>
              </a:rPr>
              <a:t>	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0" name="CustomShape 7"/>
          <p:cNvSpPr/>
          <p:nvPr/>
        </p:nvSpPr>
        <p:spPr>
          <a:xfrm>
            <a:off x="720" y="0"/>
            <a:ext cx="8320680" cy="7668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JMF: Dans ce document s’intéresser plus particulièrement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aux transparents avec un rectangle rouge, en haut à droite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CustomShape 8"/>
          <p:cNvSpPr/>
          <p:nvPr/>
        </p:nvSpPr>
        <p:spPr>
          <a:xfrm>
            <a:off x="7908480" y="65160"/>
            <a:ext cx="323640" cy="20484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9"/>
          <p:cNvSpPr/>
          <p:nvPr/>
        </p:nvSpPr>
        <p:spPr>
          <a:xfrm flipV="1">
            <a:off x="7416000" y="306360"/>
            <a:ext cx="456480" cy="2286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 3" descr=""/>
          <p:cNvPicPr/>
          <p:nvPr/>
        </p:nvPicPr>
        <p:blipFill>
          <a:blip r:embed="rId1"/>
          <a:stretch/>
        </p:blipFill>
        <p:spPr>
          <a:xfrm>
            <a:off x="2043720" y="2478600"/>
            <a:ext cx="1614600" cy="989280"/>
          </a:xfrm>
          <a:prstGeom prst="rect">
            <a:avLst/>
          </a:prstGeom>
          <a:ln>
            <a:noFill/>
          </a:ln>
        </p:spPr>
      </p:pic>
      <p:pic>
        <p:nvPicPr>
          <p:cNvPr id="210" name="Image 4" descr=""/>
          <p:cNvPicPr/>
          <p:nvPr/>
        </p:nvPicPr>
        <p:blipFill>
          <a:blip r:embed="rId2"/>
          <a:stretch/>
        </p:blipFill>
        <p:spPr>
          <a:xfrm>
            <a:off x="6234480" y="3651480"/>
            <a:ext cx="949680" cy="1131840"/>
          </a:xfrm>
          <a:prstGeom prst="rect">
            <a:avLst/>
          </a:prstGeom>
          <a:ln>
            <a:noFill/>
          </a:ln>
        </p:spPr>
      </p:pic>
      <p:pic>
        <p:nvPicPr>
          <p:cNvPr id="211" name="Image 5" descr=""/>
          <p:cNvPicPr/>
          <p:nvPr/>
        </p:nvPicPr>
        <p:blipFill>
          <a:blip r:embed="rId3"/>
          <a:stretch/>
        </p:blipFill>
        <p:spPr>
          <a:xfrm>
            <a:off x="4831200" y="2478600"/>
            <a:ext cx="989280" cy="989280"/>
          </a:xfrm>
          <a:prstGeom prst="rect">
            <a:avLst/>
          </a:prstGeom>
          <a:ln>
            <a:noFill/>
          </a:ln>
        </p:spPr>
      </p:pic>
      <p:pic>
        <p:nvPicPr>
          <p:cNvPr id="212" name="Image 6" descr=""/>
          <p:cNvPicPr/>
          <p:nvPr/>
        </p:nvPicPr>
        <p:blipFill>
          <a:blip r:embed="rId4"/>
          <a:stretch/>
        </p:blipFill>
        <p:spPr>
          <a:xfrm>
            <a:off x="7075800" y="2478600"/>
            <a:ext cx="3201120" cy="798840"/>
          </a:xfrm>
          <a:prstGeom prst="rect">
            <a:avLst/>
          </a:prstGeom>
          <a:ln>
            <a:noFill/>
          </a:ln>
        </p:spPr>
      </p:pic>
      <p:pic>
        <p:nvPicPr>
          <p:cNvPr id="213" name="Image 7" descr=""/>
          <p:cNvPicPr/>
          <p:nvPr/>
        </p:nvPicPr>
        <p:blipFill>
          <a:blip r:embed="rId5"/>
          <a:stretch/>
        </p:blipFill>
        <p:spPr>
          <a:xfrm>
            <a:off x="2512440" y="3921480"/>
            <a:ext cx="2941920" cy="677520"/>
          </a:xfrm>
          <a:prstGeom prst="rect">
            <a:avLst/>
          </a:prstGeom>
          <a:ln>
            <a:noFill/>
          </a:ln>
        </p:spPr>
      </p:pic>
      <p:pic>
        <p:nvPicPr>
          <p:cNvPr id="214" name="Image 8" descr=""/>
          <p:cNvPicPr/>
          <p:nvPr/>
        </p:nvPicPr>
        <p:blipFill>
          <a:blip r:embed="rId6"/>
          <a:srcRect l="0" t="0" r="79733" b="5027"/>
          <a:stretch/>
        </p:blipFill>
        <p:spPr>
          <a:xfrm>
            <a:off x="838080" y="3651480"/>
            <a:ext cx="940680" cy="997200"/>
          </a:xfrm>
          <a:prstGeom prst="rect">
            <a:avLst/>
          </a:prstGeom>
          <a:ln>
            <a:noFill/>
          </a:ln>
        </p:spPr>
      </p:pic>
      <p:pic>
        <p:nvPicPr>
          <p:cNvPr id="215" name="Image 9" descr=""/>
          <p:cNvPicPr/>
          <p:nvPr/>
        </p:nvPicPr>
        <p:blipFill>
          <a:blip r:embed="rId7"/>
          <a:stretch/>
        </p:blipFill>
        <p:spPr>
          <a:xfrm>
            <a:off x="4460400" y="5157360"/>
            <a:ext cx="1007280" cy="1007280"/>
          </a:xfrm>
          <a:prstGeom prst="rect">
            <a:avLst/>
          </a:prstGeom>
          <a:ln>
            <a:noFill/>
          </a:ln>
        </p:spPr>
      </p:pic>
      <p:pic>
        <p:nvPicPr>
          <p:cNvPr id="216" name="Image 10" descr=""/>
          <p:cNvPicPr/>
          <p:nvPr/>
        </p:nvPicPr>
        <p:blipFill>
          <a:blip r:embed="rId8"/>
          <a:stretch/>
        </p:blipFill>
        <p:spPr>
          <a:xfrm>
            <a:off x="7912440" y="3680280"/>
            <a:ext cx="1986120" cy="1102680"/>
          </a:xfrm>
          <a:prstGeom prst="rect">
            <a:avLst/>
          </a:prstGeom>
          <a:ln>
            <a:noFill/>
          </a:ln>
        </p:spPr>
      </p:pic>
      <p:pic>
        <p:nvPicPr>
          <p:cNvPr id="217" name="Image 11" descr=""/>
          <p:cNvPicPr/>
          <p:nvPr/>
        </p:nvPicPr>
        <p:blipFill>
          <a:blip r:embed="rId9"/>
          <a:stretch/>
        </p:blipFill>
        <p:spPr>
          <a:xfrm>
            <a:off x="6126840" y="5213160"/>
            <a:ext cx="1983600" cy="89532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0070c0"/>
                </a:solidFill>
                <a:latin typeface="Calibri Light"/>
                <a:ea typeface="Arial"/>
              </a:rPr>
              <a:t>Les </a:t>
            </a:r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financeurs</a:t>
            </a:r>
            <a:r>
              <a:rPr b="1" lang="en-US" sz="4000" spc="-1" strike="noStrike">
                <a:solidFill>
                  <a:srgbClr val="0070c0"/>
                </a:solidFill>
                <a:latin typeface="Calibri Light"/>
                <a:ea typeface="Arial"/>
              </a:rPr>
              <a:t> et partenaires d’InterMob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5D422E7-F5E2-4432-9298-9F4A4AA4B021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70c0"/>
                </a:solidFill>
                <a:latin typeface="Calibri Light"/>
                <a:ea typeface="Arial"/>
              </a:rPr>
              <a:t>IV. Le protocole et le planning de l’étude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523880" y="360216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2C1ED7D-F05D-444C-AB28-FCDA0502BF3E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Intervention : 24 mois d’observations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5968440" y="3291840"/>
            <a:ext cx="253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3"/>
          <p:cNvSpPr/>
          <p:nvPr/>
        </p:nvSpPr>
        <p:spPr>
          <a:xfrm rot="16200000">
            <a:off x="1658520" y="870120"/>
            <a:ext cx="736560" cy="3238560"/>
          </a:xfrm>
          <a:prstGeom prst="rightBrace">
            <a:avLst>
              <a:gd name="adj1" fmla="val 8333"/>
              <a:gd name="adj2" fmla="val 50134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4"/>
          <p:cNvSpPr/>
          <p:nvPr/>
        </p:nvSpPr>
        <p:spPr>
          <a:xfrm>
            <a:off x="767520" y="1742760"/>
            <a:ext cx="2374560" cy="3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Intervention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*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7" name="Image 12" descr=""/>
          <p:cNvPicPr/>
          <p:nvPr/>
        </p:nvPicPr>
        <p:blipFill>
          <a:blip r:embed="rId1"/>
          <a:stretch/>
        </p:blipFill>
        <p:spPr>
          <a:xfrm>
            <a:off x="-123840" y="2857680"/>
            <a:ext cx="12339000" cy="2585880"/>
          </a:xfrm>
          <a:prstGeom prst="rect">
            <a:avLst/>
          </a:prstGeom>
          <a:ln>
            <a:noFill/>
          </a:ln>
        </p:spPr>
      </p:pic>
      <p:sp>
        <p:nvSpPr>
          <p:cNvPr id="228" name="CustomShape 5"/>
          <p:cNvSpPr/>
          <p:nvPr/>
        </p:nvSpPr>
        <p:spPr>
          <a:xfrm>
            <a:off x="110520" y="5508000"/>
            <a:ext cx="11747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*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Principes de l’intervention 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2 groupes : un groupe témoin et un interventionnel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Des incitations : économiques et motivationnelles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9" name="Graphique 2" descr=""/>
          <p:cNvPicPr/>
          <p:nvPr/>
        </p:nvPicPr>
        <p:blipFill>
          <a:blip r:embed="rId2"/>
          <a:stretch/>
        </p:blipFill>
        <p:spPr>
          <a:xfrm>
            <a:off x="5760" y="48636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230" name="CustomShape 6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437D722-1D1D-4CBC-BE6B-2C2CE5087F52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 1"/>
          <p:cNvGrpSpPr/>
          <p:nvPr/>
        </p:nvGrpSpPr>
        <p:grpSpPr>
          <a:xfrm>
            <a:off x="802440" y="0"/>
            <a:ext cx="10481760" cy="6856200"/>
            <a:chOff x="802440" y="0"/>
            <a:chExt cx="10481760" cy="6856200"/>
          </a:xfrm>
        </p:grpSpPr>
        <p:pic>
          <p:nvPicPr>
            <p:cNvPr id="232" name="Image 3" descr=""/>
            <p:cNvPicPr/>
            <p:nvPr/>
          </p:nvPicPr>
          <p:blipFill>
            <a:blip r:embed="rId1"/>
            <a:stretch/>
          </p:blipFill>
          <p:spPr>
            <a:xfrm>
              <a:off x="802440" y="0"/>
              <a:ext cx="4831560" cy="685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3" name="Image 4" descr=""/>
            <p:cNvPicPr/>
            <p:nvPr/>
          </p:nvPicPr>
          <p:blipFill>
            <a:blip r:embed="rId2"/>
            <a:stretch/>
          </p:blipFill>
          <p:spPr>
            <a:xfrm>
              <a:off x="6463800" y="0"/>
              <a:ext cx="4820400" cy="6856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4" name="CustomShape 2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DD85500-BD99-46E8-94A7-E8C6F42767AF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Processus de recrutement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07440" y="4518000"/>
            <a:ext cx="16156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Diffusion de l’appel à volontaires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2715480" y="4518000"/>
            <a:ext cx="16156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Formulaire de contact sur le site InterMob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5081400" y="4518000"/>
            <a:ext cx="16156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Appel du volontaire : vérification de l’éligibilité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10091520" y="4518000"/>
            <a:ext cx="16156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Inclusion et prise des RDV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7383600" y="4518000"/>
            <a:ext cx="16156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Délai de reflexion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1" name="Image 9" descr=""/>
          <p:cNvPicPr/>
          <p:nvPr/>
        </p:nvPicPr>
        <p:blipFill>
          <a:blip r:embed="rId1"/>
          <a:stretch/>
        </p:blipFill>
        <p:spPr>
          <a:xfrm>
            <a:off x="401760" y="2600280"/>
            <a:ext cx="11569320" cy="1725120"/>
          </a:xfrm>
          <a:prstGeom prst="rect">
            <a:avLst/>
          </a:prstGeom>
          <a:ln>
            <a:noFill/>
          </a:ln>
        </p:spPr>
      </p:pic>
      <p:pic>
        <p:nvPicPr>
          <p:cNvPr id="242" name="Graphique 2" descr=""/>
          <p:cNvPicPr/>
          <p:nvPr/>
        </p:nvPicPr>
        <p:blipFill>
          <a:blip r:embed="rId2"/>
          <a:stretch/>
        </p:blipFill>
        <p:spPr>
          <a:xfrm>
            <a:off x="0" y="6422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243" name="CustomShape 7"/>
          <p:cNvSpPr/>
          <p:nvPr/>
        </p:nvSpPr>
        <p:spPr>
          <a:xfrm>
            <a:off x="882360" y="1809720"/>
            <a:ext cx="5951160" cy="6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Objectif : recrutement de 150 participants maximum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B0A4356-0BDE-4364-97E3-A8F8ADCA286B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38080" y="3573720"/>
            <a:ext cx="1051380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748"/>
              </a:spcBef>
            </a:pPr>
            <a:endParaRPr b="0" lang="en-US" sz="1800" spc="-1" strike="noStrike">
              <a:latin typeface="Arial"/>
            </a:endParaRPr>
          </a:p>
          <a:p>
            <a:pPr marL="171360" indent="-169560">
              <a:lnSpc>
                <a:spcPct val="90000"/>
              </a:lnSpc>
              <a:spcBef>
                <a:spcPts val="748"/>
              </a:spcBef>
              <a:buClr>
                <a:srgbClr val="70ad4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70ad47"/>
                </a:solidFill>
                <a:latin typeface="Calibri"/>
                <a:ea typeface="Arial"/>
              </a:rPr>
              <a:t>Objectif de maintenir les participants dans la cohorte :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motivation des volontaires </a:t>
            </a:r>
            <a:endParaRPr b="0" lang="en-US" sz="2800" spc="-1" strike="noStrike">
              <a:latin typeface="Arial"/>
            </a:endParaRPr>
          </a:p>
          <a:p>
            <a:pPr marL="342720">
              <a:lnSpc>
                <a:spcPct val="90000"/>
              </a:lnSpc>
              <a:spcBef>
                <a:spcPts val="374"/>
              </a:spcBef>
            </a:pPr>
            <a:endParaRPr b="0" lang="en-US" sz="2800" spc="-1" strike="noStrike">
              <a:latin typeface="Arial"/>
            </a:endParaRPr>
          </a:p>
          <a:p>
            <a:pPr marL="342720">
              <a:lnSpc>
                <a:spcPct val="90000"/>
              </a:lnSpc>
              <a:spcBef>
                <a:spcPts val="374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38080" y="1763280"/>
            <a:ext cx="10513800" cy="5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171360" indent="-169560">
              <a:lnSpc>
                <a:spcPct val="90000"/>
              </a:lnSpc>
              <a:spcBef>
                <a:spcPts val="748"/>
              </a:spcBef>
              <a:buClr>
                <a:srgbClr val="70ad4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70ad47"/>
                </a:solidFill>
                <a:latin typeface="Calibri"/>
                <a:ea typeface="Arial"/>
              </a:rPr>
              <a:t>Objectif de trouver de nouveaux participants :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Arial"/>
              </a:rPr>
              <a:t>plan de communication </a:t>
            </a:r>
            <a:endParaRPr b="0" lang="en-US" sz="2100" spc="-1" strike="noStrike">
              <a:latin typeface="Arial"/>
            </a:endParaRPr>
          </a:p>
          <a:p>
            <a:pPr marL="342720">
              <a:lnSpc>
                <a:spcPct val="90000"/>
              </a:lnSpc>
              <a:spcBef>
                <a:spcPts val="374"/>
              </a:spcBef>
            </a:pPr>
            <a:endParaRPr b="0" lang="en-US" sz="2100" spc="-1" strike="noStrike">
              <a:latin typeface="Arial"/>
            </a:endParaRPr>
          </a:p>
          <a:p>
            <a:pPr marL="342720">
              <a:lnSpc>
                <a:spcPct val="90000"/>
              </a:lnSpc>
              <a:spcBef>
                <a:spcPts val="374"/>
              </a:spcBef>
            </a:pPr>
            <a:endParaRPr b="0" lang="en-US" sz="2100" spc="-1" strike="noStrike">
              <a:latin typeface="Arial"/>
            </a:endParaRPr>
          </a:p>
          <a:p>
            <a:pPr marL="342720">
              <a:lnSpc>
                <a:spcPct val="90000"/>
              </a:lnSpc>
              <a:spcBef>
                <a:spcPts val="374"/>
              </a:spcBef>
            </a:pPr>
            <a:endParaRPr b="0" lang="en-US" sz="2100" spc="-1" strike="noStrike">
              <a:latin typeface="Arial"/>
            </a:endParaRPr>
          </a:p>
          <a:p>
            <a:pPr marL="342720">
              <a:lnSpc>
                <a:spcPct val="90000"/>
              </a:lnSpc>
              <a:spcBef>
                <a:spcPts val="748"/>
              </a:spcBef>
            </a:pPr>
            <a:endParaRPr b="0" lang="en-US" sz="2100" spc="-1" strike="noStrike">
              <a:latin typeface="Arial"/>
            </a:endParaRPr>
          </a:p>
          <a:p>
            <a:pPr marL="342720">
              <a:lnSpc>
                <a:spcPct val="90000"/>
              </a:lnSpc>
              <a:spcBef>
                <a:spcPts val="374"/>
              </a:spcBef>
            </a:pPr>
            <a:endParaRPr b="0" lang="en-US" sz="2100" spc="-1" strike="noStrike">
              <a:latin typeface="Arial"/>
            </a:endParaRPr>
          </a:p>
          <a:p>
            <a:pPr marL="342720">
              <a:lnSpc>
                <a:spcPct val="100000"/>
              </a:lnSpc>
            </a:pPr>
            <a:endParaRPr b="0" lang="en-US" sz="21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6001560" y="3596040"/>
            <a:ext cx="219960" cy="3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6" descr=""/>
          <p:cNvPicPr/>
          <p:nvPr/>
        </p:nvPicPr>
        <p:blipFill>
          <a:blip r:embed="rId1"/>
          <a:stretch/>
        </p:blipFill>
        <p:spPr>
          <a:xfrm>
            <a:off x="369360" y="2486520"/>
            <a:ext cx="939960" cy="861840"/>
          </a:xfrm>
          <a:prstGeom prst="rect">
            <a:avLst/>
          </a:prstGeom>
          <a:ln>
            <a:noFill/>
          </a:ln>
        </p:spPr>
      </p:pic>
      <p:sp>
        <p:nvSpPr>
          <p:cNvPr id="249" name="CustomShape 4"/>
          <p:cNvSpPr/>
          <p:nvPr/>
        </p:nvSpPr>
        <p:spPr>
          <a:xfrm>
            <a:off x="9458280" y="5888520"/>
            <a:ext cx="64080" cy="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Image 8" descr=""/>
          <p:cNvPicPr/>
          <p:nvPr/>
        </p:nvPicPr>
        <p:blipFill>
          <a:blip r:embed="rId2"/>
          <a:stretch/>
        </p:blipFill>
        <p:spPr>
          <a:xfrm>
            <a:off x="2801880" y="2509200"/>
            <a:ext cx="792360" cy="792360"/>
          </a:xfrm>
          <a:prstGeom prst="rect">
            <a:avLst/>
          </a:prstGeom>
          <a:ln>
            <a:noFill/>
          </a:ln>
        </p:spPr>
      </p:pic>
      <p:sp>
        <p:nvSpPr>
          <p:cNvPr id="251" name="CustomShape 5"/>
          <p:cNvSpPr/>
          <p:nvPr/>
        </p:nvSpPr>
        <p:spPr>
          <a:xfrm>
            <a:off x="8632080" y="5910480"/>
            <a:ext cx="43920" cy="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Image 10" descr=""/>
          <p:cNvPicPr/>
          <p:nvPr/>
        </p:nvPicPr>
        <p:blipFill>
          <a:blip r:embed="rId3"/>
          <a:stretch/>
        </p:blipFill>
        <p:spPr>
          <a:xfrm>
            <a:off x="1609920" y="2532600"/>
            <a:ext cx="768960" cy="768960"/>
          </a:xfrm>
          <a:prstGeom prst="rect">
            <a:avLst/>
          </a:prstGeom>
          <a:ln>
            <a:noFill/>
          </a:ln>
        </p:spPr>
      </p:pic>
      <p:sp>
        <p:nvSpPr>
          <p:cNvPr id="253" name="CustomShape 6"/>
          <p:cNvSpPr/>
          <p:nvPr/>
        </p:nvSpPr>
        <p:spPr>
          <a:xfrm>
            <a:off x="5968440" y="3546360"/>
            <a:ext cx="129960" cy="20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7"/>
          <p:cNvSpPr/>
          <p:nvPr/>
        </p:nvSpPr>
        <p:spPr>
          <a:xfrm>
            <a:off x="8422920" y="5655600"/>
            <a:ext cx="89640" cy="12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Image 13" descr=""/>
          <p:cNvPicPr/>
          <p:nvPr/>
        </p:nvPicPr>
        <p:blipFill>
          <a:blip r:embed="rId4"/>
          <a:stretch/>
        </p:blipFill>
        <p:spPr>
          <a:xfrm>
            <a:off x="3899520" y="2432160"/>
            <a:ext cx="1144080" cy="946800"/>
          </a:xfrm>
          <a:prstGeom prst="rect">
            <a:avLst/>
          </a:prstGeom>
          <a:ln>
            <a:noFill/>
          </a:ln>
        </p:spPr>
      </p:pic>
      <p:sp>
        <p:nvSpPr>
          <p:cNvPr id="256" name="CustomShape 8"/>
          <p:cNvSpPr/>
          <p:nvPr/>
        </p:nvSpPr>
        <p:spPr>
          <a:xfrm>
            <a:off x="5968440" y="3546360"/>
            <a:ext cx="253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9"/>
          <p:cNvSpPr/>
          <p:nvPr/>
        </p:nvSpPr>
        <p:spPr>
          <a:xfrm>
            <a:off x="9293400" y="5552280"/>
            <a:ext cx="47160" cy="6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Image 16" descr=""/>
          <p:cNvPicPr/>
          <p:nvPr/>
        </p:nvPicPr>
        <p:blipFill>
          <a:blip r:embed="rId5"/>
          <a:stretch/>
        </p:blipFill>
        <p:spPr>
          <a:xfrm>
            <a:off x="5488560" y="2432160"/>
            <a:ext cx="1141920" cy="869760"/>
          </a:xfrm>
          <a:prstGeom prst="rect">
            <a:avLst/>
          </a:prstGeom>
          <a:ln>
            <a:noFill/>
          </a:ln>
        </p:spPr>
      </p:pic>
      <p:sp>
        <p:nvSpPr>
          <p:cNvPr id="259" name="CustomShape 10"/>
          <p:cNvSpPr/>
          <p:nvPr/>
        </p:nvSpPr>
        <p:spPr>
          <a:xfrm>
            <a:off x="10294920" y="5628240"/>
            <a:ext cx="48240" cy="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Image 18" descr=""/>
          <p:cNvPicPr/>
          <p:nvPr/>
        </p:nvPicPr>
        <p:blipFill>
          <a:blip r:embed="rId6"/>
          <a:stretch/>
        </p:blipFill>
        <p:spPr>
          <a:xfrm>
            <a:off x="6985800" y="2408400"/>
            <a:ext cx="1606680" cy="892800"/>
          </a:xfrm>
          <a:prstGeom prst="rect">
            <a:avLst/>
          </a:prstGeom>
          <a:ln>
            <a:noFill/>
          </a:ln>
        </p:spPr>
      </p:pic>
      <p:sp>
        <p:nvSpPr>
          <p:cNvPr id="261" name="CustomShape 11"/>
          <p:cNvSpPr/>
          <p:nvPr/>
        </p:nvSpPr>
        <p:spPr>
          <a:xfrm>
            <a:off x="11690280" y="873000"/>
            <a:ext cx="43920" cy="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Image 20" descr=""/>
          <p:cNvPicPr/>
          <p:nvPr/>
        </p:nvPicPr>
        <p:blipFill>
          <a:blip r:embed="rId7"/>
          <a:stretch/>
        </p:blipFill>
        <p:spPr>
          <a:xfrm>
            <a:off x="8977320" y="2233080"/>
            <a:ext cx="864360" cy="1131480"/>
          </a:xfrm>
          <a:prstGeom prst="rect">
            <a:avLst/>
          </a:prstGeom>
          <a:ln>
            <a:noFill/>
          </a:ln>
        </p:spPr>
      </p:pic>
      <p:sp>
        <p:nvSpPr>
          <p:cNvPr id="263" name="CustomShape 12"/>
          <p:cNvSpPr/>
          <p:nvPr/>
        </p:nvSpPr>
        <p:spPr>
          <a:xfrm>
            <a:off x="12484440" y="639720"/>
            <a:ext cx="43920" cy="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Image 22" descr=""/>
          <p:cNvPicPr/>
          <p:nvPr/>
        </p:nvPicPr>
        <p:blipFill>
          <a:blip r:embed="rId8"/>
          <a:stretch/>
        </p:blipFill>
        <p:spPr>
          <a:xfrm>
            <a:off x="10288080" y="2200320"/>
            <a:ext cx="1566720" cy="1281240"/>
          </a:xfrm>
          <a:prstGeom prst="rect">
            <a:avLst/>
          </a:prstGeom>
          <a:ln>
            <a:noFill/>
          </a:ln>
        </p:spPr>
      </p:pic>
      <p:sp>
        <p:nvSpPr>
          <p:cNvPr id="265" name="CustomShape 13"/>
          <p:cNvSpPr/>
          <p:nvPr/>
        </p:nvSpPr>
        <p:spPr>
          <a:xfrm>
            <a:off x="6101640" y="7287120"/>
            <a:ext cx="99360" cy="1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Image 24" descr=""/>
          <p:cNvPicPr/>
          <p:nvPr/>
        </p:nvPicPr>
        <p:blipFill>
          <a:blip r:embed="rId9"/>
          <a:stretch/>
        </p:blipFill>
        <p:spPr>
          <a:xfrm>
            <a:off x="783000" y="5194800"/>
            <a:ext cx="1411920" cy="989640"/>
          </a:xfrm>
          <a:prstGeom prst="rect">
            <a:avLst/>
          </a:prstGeom>
          <a:ln>
            <a:noFill/>
          </a:ln>
        </p:spPr>
      </p:pic>
      <p:sp>
        <p:nvSpPr>
          <p:cNvPr id="267" name="CustomShape 14"/>
          <p:cNvSpPr/>
          <p:nvPr/>
        </p:nvSpPr>
        <p:spPr>
          <a:xfrm>
            <a:off x="7872840" y="7275600"/>
            <a:ext cx="51120" cy="9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Image 26" descr=""/>
          <p:cNvPicPr/>
          <p:nvPr/>
        </p:nvPicPr>
        <p:blipFill>
          <a:blip r:embed="rId10"/>
          <a:stretch/>
        </p:blipFill>
        <p:spPr>
          <a:xfrm>
            <a:off x="2593080" y="5241240"/>
            <a:ext cx="1254960" cy="990000"/>
          </a:xfrm>
          <a:prstGeom prst="rect">
            <a:avLst/>
          </a:prstGeom>
          <a:ln>
            <a:noFill/>
          </a:ln>
        </p:spPr>
      </p:pic>
      <p:sp>
        <p:nvSpPr>
          <p:cNvPr id="269" name="CustomShape 15"/>
          <p:cNvSpPr/>
          <p:nvPr/>
        </p:nvSpPr>
        <p:spPr>
          <a:xfrm>
            <a:off x="9381240" y="7014600"/>
            <a:ext cx="75240" cy="11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Image 28" descr=""/>
          <p:cNvPicPr/>
          <p:nvPr/>
        </p:nvPicPr>
        <p:blipFill>
          <a:blip r:embed="rId11"/>
          <a:stretch/>
        </p:blipFill>
        <p:spPr>
          <a:xfrm>
            <a:off x="3948480" y="5019120"/>
            <a:ext cx="1948320" cy="1216440"/>
          </a:xfrm>
          <a:prstGeom prst="rect">
            <a:avLst/>
          </a:prstGeom>
          <a:ln>
            <a:noFill/>
          </a:ln>
        </p:spPr>
      </p:pic>
      <p:pic>
        <p:nvPicPr>
          <p:cNvPr id="271" name="Image 29" descr=""/>
          <p:cNvPicPr/>
          <p:nvPr/>
        </p:nvPicPr>
        <p:blipFill>
          <a:blip r:embed="rId12"/>
          <a:stretch/>
        </p:blipFill>
        <p:spPr>
          <a:xfrm>
            <a:off x="6279840" y="5379480"/>
            <a:ext cx="522000" cy="478800"/>
          </a:xfrm>
          <a:prstGeom prst="rect">
            <a:avLst/>
          </a:prstGeom>
          <a:ln>
            <a:noFill/>
          </a:ln>
        </p:spPr>
      </p:pic>
      <p:pic>
        <p:nvPicPr>
          <p:cNvPr id="272" name="Image 30" descr=""/>
          <p:cNvPicPr/>
          <p:nvPr/>
        </p:nvPicPr>
        <p:blipFill>
          <a:blip r:embed="rId13"/>
          <a:stretch/>
        </p:blipFill>
        <p:spPr>
          <a:xfrm>
            <a:off x="6927840" y="5388840"/>
            <a:ext cx="497880" cy="497880"/>
          </a:xfrm>
          <a:prstGeom prst="rect">
            <a:avLst/>
          </a:prstGeom>
          <a:ln>
            <a:noFill/>
          </a:ln>
        </p:spPr>
      </p:pic>
      <p:pic>
        <p:nvPicPr>
          <p:cNvPr id="273" name="Image 31" descr=""/>
          <p:cNvPicPr/>
          <p:nvPr/>
        </p:nvPicPr>
        <p:blipFill>
          <a:blip r:embed="rId14"/>
          <a:stretch/>
        </p:blipFill>
        <p:spPr>
          <a:xfrm>
            <a:off x="7503840" y="5388840"/>
            <a:ext cx="464040" cy="464040"/>
          </a:xfrm>
          <a:prstGeom prst="rect">
            <a:avLst/>
          </a:prstGeom>
          <a:ln>
            <a:noFill/>
          </a:ln>
        </p:spPr>
      </p:pic>
      <p:sp>
        <p:nvSpPr>
          <p:cNvPr id="274" name="CustomShape 16"/>
          <p:cNvSpPr/>
          <p:nvPr/>
        </p:nvSpPr>
        <p:spPr>
          <a:xfrm>
            <a:off x="16489080" y="7254000"/>
            <a:ext cx="63720" cy="1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Image 33" descr=""/>
          <p:cNvPicPr/>
          <p:nvPr/>
        </p:nvPicPr>
        <p:blipFill>
          <a:blip r:embed="rId15"/>
          <a:stretch/>
        </p:blipFill>
        <p:spPr>
          <a:xfrm>
            <a:off x="10234800" y="5033520"/>
            <a:ext cx="1188000" cy="1188000"/>
          </a:xfrm>
          <a:prstGeom prst="rect">
            <a:avLst/>
          </a:prstGeom>
          <a:ln>
            <a:noFill/>
          </a:ln>
        </p:spPr>
      </p:pic>
      <p:sp>
        <p:nvSpPr>
          <p:cNvPr id="276" name="CustomShape 17"/>
          <p:cNvSpPr/>
          <p:nvPr/>
        </p:nvSpPr>
        <p:spPr>
          <a:xfrm>
            <a:off x="13903920" y="3341520"/>
            <a:ext cx="43920" cy="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Image 35" descr=""/>
          <p:cNvPicPr/>
          <p:nvPr/>
        </p:nvPicPr>
        <p:blipFill>
          <a:blip r:embed="rId16"/>
          <a:stretch/>
        </p:blipFill>
        <p:spPr>
          <a:xfrm>
            <a:off x="8587080" y="5132520"/>
            <a:ext cx="1064520" cy="1064520"/>
          </a:xfrm>
          <a:prstGeom prst="rect">
            <a:avLst/>
          </a:prstGeom>
          <a:ln>
            <a:noFill/>
          </a:ln>
        </p:spPr>
      </p:pic>
      <p:sp>
        <p:nvSpPr>
          <p:cNvPr id="278" name="CustomShape 18"/>
          <p:cNvSpPr/>
          <p:nvPr/>
        </p:nvSpPr>
        <p:spPr>
          <a:xfrm>
            <a:off x="2618640" y="3596040"/>
            <a:ext cx="236052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plateforme 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19"/>
          <p:cNvSpPr/>
          <p:nvPr/>
        </p:nvSpPr>
        <p:spPr>
          <a:xfrm>
            <a:off x="7007400" y="3589560"/>
            <a:ext cx="165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PANEL GAEL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20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9C1CF7-E59E-4C0C-853E-5BC671DC7FC1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281" name="Graphique 2" descr=""/>
          <p:cNvPicPr/>
          <p:nvPr/>
        </p:nvPicPr>
        <p:blipFill>
          <a:blip r:embed="rId17"/>
          <a:stretch/>
        </p:blipFill>
        <p:spPr>
          <a:xfrm>
            <a:off x="0" y="6422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282" name="CustomShape 2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Stratégies de recrutement</a:t>
            </a:r>
            <a:endParaRPr b="0" lang="en-US" sz="36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285240" y="2148480"/>
            <a:ext cx="180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4" name="Image 4" descr=""/>
          <p:cNvPicPr/>
          <p:nvPr/>
        </p:nvPicPr>
        <p:blipFill>
          <a:blip r:embed="rId1"/>
          <a:srcRect l="0" t="0" r="2033" b="282"/>
          <a:stretch/>
        </p:blipFill>
        <p:spPr>
          <a:xfrm>
            <a:off x="5951880" y="703440"/>
            <a:ext cx="5717520" cy="5449320"/>
          </a:xfrm>
          <a:prstGeom prst="rect">
            <a:avLst/>
          </a:prstGeom>
          <a:ln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9010800" y="3303360"/>
            <a:ext cx="199440" cy="2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12345120" y="-325800"/>
            <a:ext cx="43920" cy="1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Image 7" descr=""/>
          <p:cNvPicPr/>
          <p:nvPr/>
        </p:nvPicPr>
        <p:blipFill>
          <a:blip r:embed="rId2"/>
          <a:stretch/>
        </p:blipFill>
        <p:spPr>
          <a:xfrm>
            <a:off x="343440" y="0"/>
            <a:ext cx="5174640" cy="6895440"/>
          </a:xfrm>
          <a:prstGeom prst="rect">
            <a:avLst/>
          </a:prstGeom>
          <a:ln>
            <a:noFill/>
          </a:ln>
        </p:spPr>
      </p:pic>
      <p:sp>
        <p:nvSpPr>
          <p:cNvPr id="288" name="CustomShape 4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521248D-A1B8-4968-B64B-F2DE24A71CF2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968440" y="3291840"/>
            <a:ext cx="253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Image 4" descr=""/>
          <p:cNvPicPr/>
          <p:nvPr/>
        </p:nvPicPr>
        <p:blipFill>
          <a:blip r:embed="rId1"/>
          <a:srcRect l="1566" t="364" r="1406" b="0"/>
          <a:stretch/>
        </p:blipFill>
        <p:spPr>
          <a:xfrm>
            <a:off x="838080" y="0"/>
            <a:ext cx="4851720" cy="684792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1418120" y="2803320"/>
            <a:ext cx="22896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Image 6" descr=""/>
          <p:cNvPicPr/>
          <p:nvPr/>
        </p:nvPicPr>
        <p:blipFill>
          <a:blip r:embed="rId2"/>
          <a:srcRect l="1585" t="0" r="1387" b="0"/>
          <a:stretch/>
        </p:blipFill>
        <p:spPr>
          <a:xfrm>
            <a:off x="6500520" y="0"/>
            <a:ext cx="4851720" cy="6847920"/>
          </a:xfrm>
          <a:prstGeom prst="rect">
            <a:avLst/>
          </a:prstGeom>
          <a:ln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9358CC7-C80B-43A2-B96D-B5EAA8B91E76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Intervention : inclusions et suivis en cours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5968440" y="3718800"/>
            <a:ext cx="253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Image 12" descr=""/>
          <p:cNvPicPr/>
          <p:nvPr/>
        </p:nvPicPr>
        <p:blipFill>
          <a:blip r:embed="rId1"/>
          <a:stretch/>
        </p:blipFill>
        <p:spPr>
          <a:xfrm>
            <a:off x="-24840" y="3289680"/>
            <a:ext cx="12339000" cy="2585880"/>
          </a:xfrm>
          <a:prstGeom prst="rect">
            <a:avLst/>
          </a:prstGeom>
          <a:ln>
            <a:noFill/>
          </a:ln>
        </p:spPr>
      </p:pic>
      <p:pic>
        <p:nvPicPr>
          <p:cNvPr id="297" name="Graphique 2" descr=""/>
          <p:cNvPicPr/>
          <p:nvPr/>
        </p:nvPicPr>
        <p:blipFill>
          <a:blip r:embed="rId2"/>
          <a:stretch/>
        </p:blipFill>
        <p:spPr>
          <a:xfrm>
            <a:off x="5760" y="48636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1199520" y="4957920"/>
            <a:ext cx="6622920" cy="91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-19440" y="1627560"/>
            <a:ext cx="394416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293 formulaires d’intérêt remplis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35280" y="2192040"/>
            <a:ext cx="3089160" cy="6681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152 inclus – 18 abandons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b050"/>
                </a:solidFill>
                <a:latin typeface="Calibri"/>
                <a:ea typeface="Arial"/>
              </a:rPr>
              <a:t>134 inclus en cours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254880" y="5456160"/>
            <a:ext cx="467640" cy="3632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73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>
            <a:off x="703080" y="5456160"/>
            <a:ext cx="467640" cy="363240"/>
          </a:xfrm>
          <a:prstGeom prst="rect">
            <a:avLst/>
          </a:prstGeom>
          <a:noFill/>
          <a:ln w="1260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62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1608120" y="5449320"/>
            <a:ext cx="467640" cy="3632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48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9"/>
          <p:cNvSpPr/>
          <p:nvPr/>
        </p:nvSpPr>
        <p:spPr>
          <a:xfrm>
            <a:off x="3499200" y="5456880"/>
            <a:ext cx="467640" cy="3632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Line 10"/>
          <p:cNvSpPr/>
          <p:nvPr/>
        </p:nvSpPr>
        <p:spPr>
          <a:xfrm>
            <a:off x="459360" y="5007960"/>
            <a:ext cx="360" cy="4482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Line 11"/>
          <p:cNvSpPr/>
          <p:nvPr/>
        </p:nvSpPr>
        <p:spPr>
          <a:xfrm>
            <a:off x="914400" y="4719960"/>
            <a:ext cx="360" cy="7362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Line 12"/>
          <p:cNvSpPr/>
          <p:nvPr/>
        </p:nvSpPr>
        <p:spPr>
          <a:xfrm>
            <a:off x="1854720" y="4704480"/>
            <a:ext cx="360" cy="7362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Line 13"/>
          <p:cNvSpPr/>
          <p:nvPr/>
        </p:nvSpPr>
        <p:spPr>
          <a:xfrm>
            <a:off x="3719520" y="4704480"/>
            <a:ext cx="360" cy="7362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Line 14"/>
          <p:cNvSpPr/>
          <p:nvPr/>
        </p:nvSpPr>
        <p:spPr>
          <a:xfrm>
            <a:off x="4669560" y="4719960"/>
            <a:ext cx="360" cy="73620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5"/>
          <p:cNvSpPr/>
          <p:nvPr/>
        </p:nvSpPr>
        <p:spPr>
          <a:xfrm>
            <a:off x="4524120" y="5472000"/>
            <a:ext cx="322920" cy="3632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1" name="CustomShape 16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0F59F32-9432-4F24-96C7-82F595858FBC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6000" spc="-1" strike="noStrike">
                <a:solidFill>
                  <a:srgbClr val="0070c0"/>
                </a:solidFill>
                <a:latin typeface="Calibri Light"/>
                <a:ea typeface="Arial"/>
              </a:rPr>
              <a:t>V. Les corpus de données et méthodes de traitement 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EAD20DE-669B-47B5-9DED-C6342462A566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0070c0"/>
                </a:solidFill>
                <a:latin typeface="Calibri Light"/>
                <a:ea typeface="Arial"/>
              </a:rPr>
              <a:t>Plan de la présentation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94200" indent="-39240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Rappel des objectifs scientifiques</a:t>
            </a:r>
            <a:endParaRPr b="0" lang="en-US" sz="2800" spc="-1" strike="noStrike">
              <a:latin typeface="Arial"/>
            </a:endParaRPr>
          </a:p>
          <a:p>
            <a:pPr marL="394200" indent="-39240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Présentation de l’équipe InterMob</a:t>
            </a:r>
            <a:endParaRPr b="0" lang="en-US" sz="2800" spc="-1" strike="noStrike">
              <a:latin typeface="Arial"/>
            </a:endParaRPr>
          </a:p>
          <a:p>
            <a:pPr marL="394200" indent="-39240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Les financements et partenaires</a:t>
            </a:r>
            <a:endParaRPr b="0" lang="en-US" sz="2800" spc="-1" strike="noStrike">
              <a:latin typeface="Arial"/>
            </a:endParaRPr>
          </a:p>
          <a:p>
            <a:pPr marL="394200" indent="-39240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Le protocole et le planning de l’étude</a:t>
            </a:r>
            <a:endParaRPr b="0" lang="en-US" sz="2800" spc="-1" strike="noStrike">
              <a:latin typeface="Arial"/>
            </a:endParaRPr>
          </a:p>
          <a:p>
            <a:pPr marL="394200" indent="-39240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romanU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Les corpus de données et méthodes de traitement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0B5BD50-8A0F-448D-9D14-88A14604BC07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roup 1"/>
          <p:cNvGrpSpPr/>
          <p:nvPr/>
        </p:nvGrpSpPr>
        <p:grpSpPr>
          <a:xfrm>
            <a:off x="1919520" y="1814760"/>
            <a:ext cx="7174800" cy="4275000"/>
            <a:chOff x="1919520" y="1814760"/>
            <a:chExt cx="7174800" cy="4275000"/>
          </a:xfrm>
        </p:grpSpPr>
        <p:sp>
          <p:nvSpPr>
            <p:cNvPr id="315" name="CustomShape 2"/>
            <p:cNvSpPr/>
            <p:nvPr/>
          </p:nvSpPr>
          <p:spPr>
            <a:xfrm>
              <a:off x="4509360" y="3679560"/>
              <a:ext cx="17928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MOBILITE QUOTIDIENNE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6" name="CustomShape 3"/>
            <p:cNvSpPr/>
            <p:nvPr/>
          </p:nvSpPr>
          <p:spPr>
            <a:xfrm>
              <a:off x="4386960" y="1814760"/>
              <a:ext cx="2117160" cy="1297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Emplois du temps,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Activités quotidiennes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7" name="CustomShape 4"/>
            <p:cNvSpPr/>
            <p:nvPr/>
          </p:nvSpPr>
          <p:spPr>
            <a:xfrm>
              <a:off x="1919520" y="3303720"/>
              <a:ext cx="2117160" cy="1297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Déplacements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Lieux  et espaces de vie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8" name="CustomShape 5"/>
            <p:cNvSpPr/>
            <p:nvPr/>
          </p:nvSpPr>
          <p:spPr>
            <a:xfrm>
              <a:off x="4386960" y="4791960"/>
              <a:ext cx="2117160" cy="1297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Santé, Bien-être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Activité physique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Exposition à la pollution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9" name="CustomShape 6"/>
            <p:cNvSpPr/>
            <p:nvPr/>
          </p:nvSpPr>
          <p:spPr>
            <a:xfrm>
              <a:off x="6977160" y="3303720"/>
              <a:ext cx="2117160" cy="1297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Aménagements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Accessibilité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Cyclabilité/Marchabilité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20" name="CustomShape 7"/>
          <p:cNvSpPr/>
          <p:nvPr/>
        </p:nvSpPr>
        <p:spPr>
          <a:xfrm>
            <a:off x="212760" y="1174680"/>
            <a:ext cx="88603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 Individus dans leur espace géographique et social et individus dans leur motivation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 Mobilité comme système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>
            <a:off x="655560" y="99720"/>
            <a:ext cx="65865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Rappel des objectifs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2" name="Graphique 2" descr=""/>
          <p:cNvPicPr/>
          <p:nvPr/>
        </p:nvPicPr>
        <p:blipFill>
          <a:blip r:embed="rId1"/>
          <a:stretch/>
        </p:blipFill>
        <p:spPr>
          <a:xfrm>
            <a:off x="53640" y="99720"/>
            <a:ext cx="912600" cy="912600"/>
          </a:xfrm>
          <a:prstGeom prst="rect">
            <a:avLst/>
          </a:prstGeom>
          <a:ln>
            <a:noFill/>
          </a:ln>
        </p:spPr>
      </p:pic>
      <p:pic>
        <p:nvPicPr>
          <p:cNvPr id="323" name="Graphique 4" descr=""/>
          <p:cNvPicPr/>
          <p:nvPr/>
        </p:nvPicPr>
        <p:blipFill>
          <a:blip r:embed="rId2"/>
          <a:stretch/>
        </p:blipFill>
        <p:spPr>
          <a:xfrm>
            <a:off x="732600" y="72000"/>
            <a:ext cx="912600" cy="912600"/>
          </a:xfrm>
          <a:prstGeom prst="rect">
            <a:avLst/>
          </a:prstGeom>
          <a:ln>
            <a:noFill/>
          </a:ln>
        </p:spPr>
      </p:pic>
      <p:pic>
        <p:nvPicPr>
          <p:cNvPr id="324" name="Image 4" descr=""/>
          <p:cNvPicPr/>
          <p:nvPr/>
        </p:nvPicPr>
        <p:blipFill>
          <a:blip r:embed="rId3"/>
          <a:srcRect l="0" t="0" r="9252" b="0"/>
          <a:stretch/>
        </p:blipFill>
        <p:spPr>
          <a:xfrm>
            <a:off x="20349360" y="58320"/>
            <a:ext cx="1483560" cy="187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roup 1"/>
          <p:cNvGrpSpPr/>
          <p:nvPr/>
        </p:nvGrpSpPr>
        <p:grpSpPr>
          <a:xfrm>
            <a:off x="1919520" y="1814760"/>
            <a:ext cx="7174800" cy="4275000"/>
            <a:chOff x="1919520" y="1814760"/>
            <a:chExt cx="7174800" cy="4275000"/>
          </a:xfrm>
        </p:grpSpPr>
        <p:sp>
          <p:nvSpPr>
            <p:cNvPr id="326" name="CustomShape 2"/>
            <p:cNvSpPr/>
            <p:nvPr/>
          </p:nvSpPr>
          <p:spPr>
            <a:xfrm>
              <a:off x="4509360" y="3679560"/>
              <a:ext cx="179280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MOBILITE QUOTIDIENNE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27" name="CustomShape 3"/>
            <p:cNvSpPr/>
            <p:nvPr/>
          </p:nvSpPr>
          <p:spPr>
            <a:xfrm>
              <a:off x="4386960" y="1814760"/>
              <a:ext cx="2117160" cy="1297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Emplois du temps,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Activités quotidiennes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28" name="CustomShape 4"/>
            <p:cNvSpPr/>
            <p:nvPr/>
          </p:nvSpPr>
          <p:spPr>
            <a:xfrm>
              <a:off x="1919520" y="3303720"/>
              <a:ext cx="2117160" cy="1297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Déplacements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Lieux  et espaces de vie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29" name="CustomShape 5"/>
            <p:cNvSpPr/>
            <p:nvPr/>
          </p:nvSpPr>
          <p:spPr>
            <a:xfrm>
              <a:off x="4386960" y="4791960"/>
              <a:ext cx="2117160" cy="1297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Santé, Bien-être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Activité physique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Exposition à la pollution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0" name="CustomShape 6"/>
            <p:cNvSpPr/>
            <p:nvPr/>
          </p:nvSpPr>
          <p:spPr>
            <a:xfrm>
              <a:off x="6977160" y="3303720"/>
              <a:ext cx="2117160" cy="12978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Aménagements Accessibilité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Cyclabilité/Marchabilité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31" name="CustomShape 7"/>
          <p:cNvSpPr/>
          <p:nvPr/>
        </p:nvSpPr>
        <p:spPr>
          <a:xfrm>
            <a:off x="297000" y="1174680"/>
            <a:ext cx="555336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fabab"/>
                </a:solidFill>
                <a:latin typeface="Arial"/>
                <a:ea typeface="Arial"/>
              </a:rPr>
              <a:t>1 Individus dans leur espace géographique et social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afabab"/>
                </a:solidFill>
                <a:latin typeface="Arial"/>
                <a:ea typeface="Arial"/>
              </a:rPr>
              <a:t>2 Mobilité comme système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3 Logique d’intervention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655560" y="99720"/>
            <a:ext cx="65865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Rappel des objectifs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3" name="Graphique 2" descr=""/>
          <p:cNvPicPr/>
          <p:nvPr/>
        </p:nvPicPr>
        <p:blipFill>
          <a:blip r:embed="rId1"/>
          <a:stretch/>
        </p:blipFill>
        <p:spPr>
          <a:xfrm>
            <a:off x="53640" y="99720"/>
            <a:ext cx="912600" cy="912600"/>
          </a:xfrm>
          <a:prstGeom prst="rect">
            <a:avLst/>
          </a:prstGeom>
          <a:ln>
            <a:noFill/>
          </a:ln>
        </p:spPr>
      </p:pic>
      <p:pic>
        <p:nvPicPr>
          <p:cNvPr id="334" name="Graphique 4" descr=""/>
          <p:cNvPicPr/>
          <p:nvPr/>
        </p:nvPicPr>
        <p:blipFill>
          <a:blip r:embed="rId2"/>
          <a:stretch/>
        </p:blipFill>
        <p:spPr>
          <a:xfrm>
            <a:off x="732600" y="72000"/>
            <a:ext cx="912600" cy="912600"/>
          </a:xfrm>
          <a:prstGeom prst="rect">
            <a:avLst/>
          </a:prstGeom>
          <a:ln>
            <a:noFill/>
          </a:ln>
        </p:spPr>
      </p:pic>
      <p:grpSp>
        <p:nvGrpSpPr>
          <p:cNvPr id="335" name="Group 9"/>
          <p:cNvGrpSpPr/>
          <p:nvPr/>
        </p:nvGrpSpPr>
        <p:grpSpPr>
          <a:xfrm>
            <a:off x="1215360" y="2098080"/>
            <a:ext cx="7174800" cy="4274640"/>
            <a:chOff x="1215360" y="2098080"/>
            <a:chExt cx="7174800" cy="4274640"/>
          </a:xfrm>
        </p:grpSpPr>
        <p:sp>
          <p:nvSpPr>
            <p:cNvPr id="336" name="CustomShape 10"/>
            <p:cNvSpPr/>
            <p:nvPr/>
          </p:nvSpPr>
          <p:spPr>
            <a:xfrm>
              <a:off x="3682800" y="2098080"/>
              <a:ext cx="2117160" cy="1297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Emplois du temps,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Activités quotidiennes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7" name="CustomShape 11"/>
            <p:cNvSpPr/>
            <p:nvPr/>
          </p:nvSpPr>
          <p:spPr>
            <a:xfrm>
              <a:off x="1215360" y="3587040"/>
              <a:ext cx="2117160" cy="1297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Déplacements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Lieux  et espaces de vie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8" name="CustomShape 12"/>
            <p:cNvSpPr/>
            <p:nvPr/>
          </p:nvSpPr>
          <p:spPr>
            <a:xfrm>
              <a:off x="3682800" y="5074920"/>
              <a:ext cx="2117160" cy="1297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Santé, Bien-être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Activité physique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Exposition à la pollution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9" name="CustomShape 13"/>
            <p:cNvSpPr/>
            <p:nvPr/>
          </p:nvSpPr>
          <p:spPr>
            <a:xfrm>
              <a:off x="6273000" y="3587040"/>
              <a:ext cx="2117160" cy="1297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Aménagements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Accessibilité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Cyclabilité/Marchabilité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40" name="CustomShape 14"/>
          <p:cNvSpPr/>
          <p:nvPr/>
        </p:nvSpPr>
        <p:spPr>
          <a:xfrm flipV="1">
            <a:off x="1205280" y="1074240"/>
            <a:ext cx="8633880" cy="534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5"/>
          <p:cNvSpPr/>
          <p:nvPr/>
        </p:nvSpPr>
        <p:spPr>
          <a:xfrm rot="19665600">
            <a:off x="7360560" y="1253160"/>
            <a:ext cx="24642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5b9bd5"/>
                </a:solidFill>
                <a:latin typeface="Arial"/>
                <a:ea typeface="Arial"/>
              </a:rPr>
              <a:t>Changements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" name="CustomShape 16"/>
          <p:cNvSpPr/>
          <p:nvPr/>
        </p:nvSpPr>
        <p:spPr>
          <a:xfrm rot="19665600">
            <a:off x="912240" y="5319360"/>
            <a:ext cx="25581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5b9bd5"/>
                </a:solidFill>
                <a:latin typeface="Arial"/>
                <a:ea typeface="Arial"/>
              </a:rPr>
              <a:t>Intervention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3071520" y="5121000"/>
            <a:ext cx="2688840" cy="16286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Modes de vie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Expériences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Motivations/Intentions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Habitudes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3247560" y="5227920"/>
            <a:ext cx="209160" cy="20916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5e5e5e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"/>
          <p:cNvSpPr/>
          <p:nvPr/>
        </p:nvSpPr>
        <p:spPr>
          <a:xfrm>
            <a:off x="4521240" y="3251160"/>
            <a:ext cx="28990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MOBILITE QUOTIDIENNE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4521240" y="772920"/>
            <a:ext cx="2584080" cy="14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Emplois du temps,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Activités quotidiennes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117000" y="2878560"/>
            <a:ext cx="2584080" cy="14821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Déplacements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Modes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Lieux  et espaces de vie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8" name="CustomShape 6"/>
          <p:cNvSpPr/>
          <p:nvPr/>
        </p:nvSpPr>
        <p:spPr>
          <a:xfrm>
            <a:off x="5951160" y="5127840"/>
            <a:ext cx="2569320" cy="16286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Arial"/>
              </a:rPr>
              <a:t>Santé, Bien-être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Activité physique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Exposition à la pollution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CustomShape 7"/>
          <p:cNvSpPr/>
          <p:nvPr/>
        </p:nvSpPr>
        <p:spPr>
          <a:xfrm>
            <a:off x="8911440" y="2666160"/>
            <a:ext cx="2569320" cy="16286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Aménagements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Accessibilité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Cyclabilité/Marchabilité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0" name="CustomShape 8"/>
          <p:cNvSpPr/>
          <p:nvPr/>
        </p:nvSpPr>
        <p:spPr>
          <a:xfrm>
            <a:off x="88200" y="99720"/>
            <a:ext cx="5663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Outils de collecte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1" name="CustomShape 9"/>
          <p:cNvSpPr/>
          <p:nvPr/>
        </p:nvSpPr>
        <p:spPr>
          <a:xfrm>
            <a:off x="12912120" y="3875040"/>
            <a:ext cx="151560" cy="2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0"/>
          <p:cNvSpPr/>
          <p:nvPr/>
        </p:nvSpPr>
        <p:spPr>
          <a:xfrm>
            <a:off x="16659000" y="266400"/>
            <a:ext cx="8424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3" name="Graphique 2" descr=""/>
          <p:cNvPicPr/>
          <p:nvPr/>
        </p:nvPicPr>
        <p:blipFill>
          <a:blip r:embed="rId1"/>
          <a:stretch/>
        </p:blipFill>
        <p:spPr>
          <a:xfrm>
            <a:off x="53640" y="99720"/>
            <a:ext cx="912600" cy="912600"/>
          </a:xfrm>
          <a:prstGeom prst="rect">
            <a:avLst/>
          </a:prstGeom>
          <a:ln>
            <a:noFill/>
          </a:ln>
        </p:spPr>
      </p:pic>
      <p:pic>
        <p:nvPicPr>
          <p:cNvPr id="354" name="Image" descr=""/>
          <p:cNvPicPr/>
          <p:nvPr/>
        </p:nvPicPr>
        <p:blipFill>
          <a:blip r:embed="rId2"/>
          <a:stretch/>
        </p:blipFill>
        <p:spPr>
          <a:xfrm>
            <a:off x="2839680" y="2327040"/>
            <a:ext cx="5852880" cy="2465280"/>
          </a:xfrm>
          <a:prstGeom prst="rect">
            <a:avLst/>
          </a:prstGeom>
          <a:ln w="12600">
            <a:noFill/>
          </a:ln>
        </p:spPr>
      </p:pic>
      <p:grpSp>
        <p:nvGrpSpPr>
          <p:cNvPr id="355" name="Group 11"/>
          <p:cNvGrpSpPr/>
          <p:nvPr/>
        </p:nvGrpSpPr>
        <p:grpSpPr>
          <a:xfrm>
            <a:off x="6095160" y="5227920"/>
            <a:ext cx="209160" cy="225720"/>
            <a:chOff x="6095160" y="5227920"/>
            <a:chExt cx="209160" cy="225720"/>
          </a:xfrm>
        </p:grpSpPr>
        <p:sp>
          <p:nvSpPr>
            <p:cNvPr id="356" name="CustomShape 12"/>
            <p:cNvSpPr/>
            <p:nvPr/>
          </p:nvSpPr>
          <p:spPr>
            <a:xfrm>
              <a:off x="6095160" y="5244480"/>
              <a:ext cx="209160" cy="209160"/>
            </a:xfrm>
            <a:prstGeom prst="ellipse">
              <a:avLst/>
            </a:prstGeom>
            <a:solidFill>
              <a:srgbClr val="ffffff"/>
            </a:solidFill>
            <a:ln w="38160">
              <a:solidFill>
                <a:srgbClr val="5e5e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13"/>
            <p:cNvSpPr/>
            <p:nvPr/>
          </p:nvSpPr>
          <p:spPr>
            <a:xfrm>
              <a:off x="6125400" y="5227920"/>
              <a:ext cx="130680" cy="207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5640" rIns="35640" tIns="35640" bIns="35640" anchor="ctr"/>
            <a:p>
              <a:pPr>
                <a:lnSpc>
                  <a:spcPct val="100000"/>
                </a:lnSpc>
              </a:pPr>
              <a:r>
                <a:rPr b="1" lang="en-US" sz="1150" spc="-1" strike="noStrike">
                  <a:solidFill>
                    <a:srgbClr val="5e5e5e"/>
                  </a:solidFill>
                  <a:latin typeface="Roboto"/>
                  <a:ea typeface="Roboto"/>
                </a:rPr>
                <a:t>1</a:t>
              </a:r>
              <a:endParaRPr b="0" lang="en-US" sz="1150" spc="-1" strike="noStrike">
                <a:latin typeface="Arial"/>
              </a:endParaRPr>
            </a:p>
          </p:txBody>
        </p:sp>
      </p:grpSp>
      <p:grpSp>
        <p:nvGrpSpPr>
          <p:cNvPr id="358" name="Group 14"/>
          <p:cNvGrpSpPr/>
          <p:nvPr/>
        </p:nvGrpSpPr>
        <p:grpSpPr>
          <a:xfrm>
            <a:off x="6388200" y="5229360"/>
            <a:ext cx="209160" cy="225720"/>
            <a:chOff x="6388200" y="5229360"/>
            <a:chExt cx="209160" cy="225720"/>
          </a:xfrm>
        </p:grpSpPr>
        <p:sp>
          <p:nvSpPr>
            <p:cNvPr id="359" name="CustomShape 15"/>
            <p:cNvSpPr/>
            <p:nvPr/>
          </p:nvSpPr>
          <p:spPr>
            <a:xfrm>
              <a:off x="6388200" y="5245920"/>
              <a:ext cx="209160" cy="209160"/>
            </a:xfrm>
            <a:prstGeom prst="ellipse">
              <a:avLst/>
            </a:prstGeom>
            <a:solidFill>
              <a:srgbClr val="ffffff"/>
            </a:solidFill>
            <a:ln w="38160">
              <a:solidFill>
                <a:srgbClr val="5e5e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16"/>
            <p:cNvSpPr/>
            <p:nvPr/>
          </p:nvSpPr>
          <p:spPr>
            <a:xfrm>
              <a:off x="6418440" y="5229360"/>
              <a:ext cx="130680" cy="207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5640" rIns="35640" tIns="35640" bIns="35640" anchor="ctr"/>
            <a:p>
              <a:pPr>
                <a:lnSpc>
                  <a:spcPct val="100000"/>
                </a:lnSpc>
              </a:pPr>
              <a:r>
                <a:rPr b="1" lang="en-US" sz="1150" spc="-1" strike="noStrike">
                  <a:solidFill>
                    <a:srgbClr val="5e5e5e"/>
                  </a:solidFill>
                  <a:latin typeface="Roboto"/>
                  <a:ea typeface="Roboto"/>
                </a:rPr>
                <a:t>2</a:t>
              </a:r>
              <a:endParaRPr b="0" lang="en-US" sz="1150" spc="-1" strike="noStrike">
                <a:latin typeface="Arial"/>
              </a:endParaRPr>
            </a:p>
          </p:txBody>
        </p:sp>
      </p:grpSp>
      <p:grpSp>
        <p:nvGrpSpPr>
          <p:cNvPr id="361" name="Group 17"/>
          <p:cNvGrpSpPr/>
          <p:nvPr/>
        </p:nvGrpSpPr>
        <p:grpSpPr>
          <a:xfrm>
            <a:off x="298800" y="3023640"/>
            <a:ext cx="209160" cy="225720"/>
            <a:chOff x="298800" y="3023640"/>
            <a:chExt cx="209160" cy="225720"/>
          </a:xfrm>
        </p:grpSpPr>
        <p:sp>
          <p:nvSpPr>
            <p:cNvPr id="362" name="CustomShape 18"/>
            <p:cNvSpPr/>
            <p:nvPr/>
          </p:nvSpPr>
          <p:spPr>
            <a:xfrm>
              <a:off x="298800" y="3040200"/>
              <a:ext cx="209160" cy="209160"/>
            </a:xfrm>
            <a:prstGeom prst="ellipse">
              <a:avLst/>
            </a:prstGeom>
            <a:solidFill>
              <a:srgbClr val="ffffff"/>
            </a:solidFill>
            <a:ln w="38160">
              <a:solidFill>
                <a:srgbClr val="5e5e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19"/>
            <p:cNvSpPr/>
            <p:nvPr/>
          </p:nvSpPr>
          <p:spPr>
            <a:xfrm>
              <a:off x="329400" y="3023640"/>
              <a:ext cx="130680" cy="207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5640" rIns="35640" tIns="35640" bIns="35640" anchor="ctr"/>
            <a:p>
              <a:pPr>
                <a:lnSpc>
                  <a:spcPct val="100000"/>
                </a:lnSpc>
              </a:pPr>
              <a:r>
                <a:rPr b="1" lang="en-US" sz="1150" spc="-1" strike="noStrike">
                  <a:solidFill>
                    <a:srgbClr val="5e5e5e"/>
                  </a:solidFill>
                  <a:latin typeface="Roboto"/>
                  <a:ea typeface="Roboto"/>
                </a:rPr>
                <a:t>2</a:t>
              </a:r>
              <a:endParaRPr b="0" lang="en-US" sz="1150" spc="-1" strike="noStrike">
                <a:latin typeface="Arial"/>
              </a:endParaRPr>
            </a:p>
          </p:txBody>
        </p:sp>
      </p:grpSp>
      <p:grpSp>
        <p:nvGrpSpPr>
          <p:cNvPr id="364" name="Group 20"/>
          <p:cNvGrpSpPr/>
          <p:nvPr/>
        </p:nvGrpSpPr>
        <p:grpSpPr>
          <a:xfrm>
            <a:off x="9092880" y="2764800"/>
            <a:ext cx="209160" cy="225720"/>
            <a:chOff x="9092880" y="2764800"/>
            <a:chExt cx="209160" cy="225720"/>
          </a:xfrm>
        </p:grpSpPr>
        <p:sp>
          <p:nvSpPr>
            <p:cNvPr id="365" name="CustomShape 21"/>
            <p:cNvSpPr/>
            <p:nvPr/>
          </p:nvSpPr>
          <p:spPr>
            <a:xfrm>
              <a:off x="9092880" y="2781360"/>
              <a:ext cx="209160" cy="209160"/>
            </a:xfrm>
            <a:prstGeom prst="ellipse">
              <a:avLst/>
            </a:prstGeom>
            <a:solidFill>
              <a:srgbClr val="ffffff"/>
            </a:solidFill>
            <a:ln w="38160">
              <a:solidFill>
                <a:srgbClr val="5e5e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22"/>
            <p:cNvSpPr/>
            <p:nvPr/>
          </p:nvSpPr>
          <p:spPr>
            <a:xfrm>
              <a:off x="9123120" y="2764800"/>
              <a:ext cx="130680" cy="207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5640" rIns="35640" tIns="35640" bIns="35640" anchor="ctr"/>
            <a:p>
              <a:pPr>
                <a:lnSpc>
                  <a:spcPct val="100000"/>
                </a:lnSpc>
              </a:pPr>
              <a:r>
                <a:rPr b="1" lang="en-US" sz="1150" spc="-1" strike="noStrike">
                  <a:solidFill>
                    <a:srgbClr val="5e5e5e"/>
                  </a:solidFill>
                  <a:latin typeface="Roboto"/>
                  <a:ea typeface="Roboto"/>
                </a:rPr>
                <a:t>5</a:t>
              </a:r>
              <a:endParaRPr b="0" lang="en-US" sz="1150" spc="-1" strike="noStrike">
                <a:latin typeface="Arial"/>
              </a:endParaRPr>
            </a:p>
          </p:txBody>
        </p:sp>
      </p:grpSp>
      <p:grpSp>
        <p:nvGrpSpPr>
          <p:cNvPr id="367" name="Group 23"/>
          <p:cNvGrpSpPr/>
          <p:nvPr/>
        </p:nvGrpSpPr>
        <p:grpSpPr>
          <a:xfrm>
            <a:off x="4655880" y="891360"/>
            <a:ext cx="209160" cy="225720"/>
            <a:chOff x="4655880" y="891360"/>
            <a:chExt cx="209160" cy="225720"/>
          </a:xfrm>
        </p:grpSpPr>
        <p:sp>
          <p:nvSpPr>
            <p:cNvPr id="368" name="CustomShape 24"/>
            <p:cNvSpPr/>
            <p:nvPr/>
          </p:nvSpPr>
          <p:spPr>
            <a:xfrm>
              <a:off x="4655880" y="907920"/>
              <a:ext cx="209160" cy="209160"/>
            </a:xfrm>
            <a:prstGeom prst="ellipse">
              <a:avLst/>
            </a:prstGeom>
            <a:solidFill>
              <a:srgbClr val="ffffff"/>
            </a:solidFill>
            <a:ln w="38160">
              <a:solidFill>
                <a:srgbClr val="5e5e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5"/>
            <p:cNvSpPr/>
            <p:nvPr/>
          </p:nvSpPr>
          <p:spPr>
            <a:xfrm>
              <a:off x="4686120" y="891360"/>
              <a:ext cx="130680" cy="207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5640" rIns="35640" tIns="35640" bIns="35640" anchor="ctr"/>
            <a:p>
              <a:pPr>
                <a:lnSpc>
                  <a:spcPct val="100000"/>
                </a:lnSpc>
              </a:pPr>
              <a:r>
                <a:rPr b="1" lang="en-US" sz="1150" spc="-1" strike="noStrike">
                  <a:solidFill>
                    <a:srgbClr val="5e5e5e"/>
                  </a:solidFill>
                  <a:latin typeface="Roboto"/>
                  <a:ea typeface="Roboto"/>
                </a:rPr>
                <a:t>4</a:t>
              </a:r>
              <a:endParaRPr b="0" lang="en-US" sz="1150" spc="-1" strike="noStrike">
                <a:latin typeface="Arial"/>
              </a:endParaRPr>
            </a:p>
          </p:txBody>
        </p:sp>
      </p:grpSp>
      <p:sp>
        <p:nvSpPr>
          <p:cNvPr id="370" name="CustomShape 26"/>
          <p:cNvSpPr/>
          <p:nvPr/>
        </p:nvSpPr>
        <p:spPr>
          <a:xfrm>
            <a:off x="3286800" y="5227920"/>
            <a:ext cx="130680" cy="20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>
              <a:lnSpc>
                <a:spcPct val="100000"/>
              </a:lnSpc>
            </a:pPr>
            <a:r>
              <a:rPr b="1" lang="en-US" sz="1150" spc="-1" strike="noStrike">
                <a:solidFill>
                  <a:srgbClr val="5e5e5e"/>
                </a:solidFill>
                <a:latin typeface="Roboto"/>
                <a:ea typeface="Roboto"/>
              </a:rPr>
              <a:t>3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371" name="CustomShape 27"/>
          <p:cNvSpPr/>
          <p:nvPr/>
        </p:nvSpPr>
        <p:spPr>
          <a:xfrm>
            <a:off x="11072880" y="6840"/>
            <a:ext cx="1123920" cy="72000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828720" y="74880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0070c0"/>
                </a:solidFill>
                <a:latin typeface="Calibri Light"/>
                <a:ea typeface="Arial"/>
              </a:rPr>
              <a:t>Rappel du calendrier des mesures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73" name="Group 2"/>
          <p:cNvGrpSpPr/>
          <p:nvPr/>
        </p:nvGrpSpPr>
        <p:grpSpPr>
          <a:xfrm>
            <a:off x="20160" y="2143800"/>
            <a:ext cx="12339000" cy="3585960"/>
            <a:chOff x="20160" y="2143800"/>
            <a:chExt cx="12339000" cy="3585960"/>
          </a:xfrm>
        </p:grpSpPr>
        <p:grpSp>
          <p:nvGrpSpPr>
            <p:cNvPr id="374" name="Group 3"/>
            <p:cNvGrpSpPr/>
            <p:nvPr/>
          </p:nvGrpSpPr>
          <p:grpSpPr>
            <a:xfrm>
              <a:off x="20160" y="2436480"/>
              <a:ext cx="12339000" cy="2585880"/>
              <a:chOff x="20160" y="2436480"/>
              <a:chExt cx="12339000" cy="2585880"/>
            </a:xfrm>
          </p:grpSpPr>
          <p:pic>
            <p:nvPicPr>
              <p:cNvPr id="375" name="Image 12" descr=""/>
              <p:cNvPicPr/>
              <p:nvPr/>
            </p:nvPicPr>
            <p:blipFill>
              <a:blip r:embed="rId1"/>
              <a:stretch/>
            </p:blipFill>
            <p:spPr>
              <a:xfrm>
                <a:off x="20160" y="2436480"/>
                <a:ext cx="12339000" cy="25858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76" name="CustomShape 4"/>
              <p:cNvSpPr/>
              <p:nvPr/>
            </p:nvSpPr>
            <p:spPr>
              <a:xfrm>
                <a:off x="1149840" y="4203720"/>
                <a:ext cx="4174560" cy="8186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/>
            </p:style>
          </p:sp>
        </p:grpSp>
        <p:sp>
          <p:nvSpPr>
            <p:cNvPr id="377" name="CustomShape 5"/>
            <p:cNvSpPr/>
            <p:nvPr/>
          </p:nvSpPr>
          <p:spPr>
            <a:xfrm>
              <a:off x="468000" y="4665960"/>
              <a:ext cx="9675720" cy="1063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00b050"/>
                  </a:solidFill>
                  <a:latin typeface="Arial"/>
                  <a:ea typeface="Arial"/>
                </a:rPr>
                <a:t>S = 5 Sessions avec le capteur Sensedoc (GPS/accélèromètre), enquête et carnet de mobilité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598"/>
                </a:spcBef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Capteurs de pollution sur 3 sessions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598"/>
                </a:spcBef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Arial"/>
                </a:rPr>
                <a:t>S = 3 sessions sans capteurs (enquête et carnet de mobilité)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378" name="Image 8" descr=""/>
            <p:cNvPicPr/>
            <p:nvPr/>
          </p:nvPicPr>
          <p:blipFill>
            <a:blip r:embed="rId2"/>
            <a:srcRect l="15634" t="5556" r="0" b="0"/>
            <a:stretch/>
          </p:blipFill>
          <p:spPr>
            <a:xfrm>
              <a:off x="141840" y="2143800"/>
              <a:ext cx="895320" cy="428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9" name="Image 10" descr=""/>
            <p:cNvPicPr/>
            <p:nvPr/>
          </p:nvPicPr>
          <p:blipFill>
            <a:blip r:embed="rId3"/>
            <a:stretch/>
          </p:blipFill>
          <p:spPr>
            <a:xfrm>
              <a:off x="3216960" y="2143800"/>
              <a:ext cx="955080" cy="453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0" name="Image 11" descr=""/>
            <p:cNvPicPr/>
            <p:nvPr/>
          </p:nvPicPr>
          <p:blipFill>
            <a:blip r:embed="rId4"/>
            <a:stretch/>
          </p:blipFill>
          <p:spPr>
            <a:xfrm>
              <a:off x="8402040" y="2143800"/>
              <a:ext cx="955080" cy="45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1" name="CustomShape 6"/>
          <p:cNvSpPr/>
          <p:nvPr/>
        </p:nvSpPr>
        <p:spPr>
          <a:xfrm>
            <a:off x="88200" y="99720"/>
            <a:ext cx="5663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Outils de collecte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2" name="Graphique 2" descr=""/>
          <p:cNvPicPr/>
          <p:nvPr/>
        </p:nvPicPr>
        <p:blipFill>
          <a:blip r:embed="rId5"/>
          <a:stretch/>
        </p:blipFill>
        <p:spPr>
          <a:xfrm>
            <a:off x="53640" y="9972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383" name="CustomShape 7"/>
          <p:cNvSpPr/>
          <p:nvPr/>
        </p:nvSpPr>
        <p:spPr>
          <a:xfrm>
            <a:off x="1149840" y="4724280"/>
            <a:ext cx="883080" cy="2980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8"/>
          <p:cNvSpPr/>
          <p:nvPr/>
        </p:nvSpPr>
        <p:spPr>
          <a:xfrm>
            <a:off x="2871000" y="4717800"/>
            <a:ext cx="1937880" cy="2980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9"/>
          <p:cNvSpPr/>
          <p:nvPr/>
        </p:nvSpPr>
        <p:spPr>
          <a:xfrm>
            <a:off x="8293320" y="4717800"/>
            <a:ext cx="1937880" cy="2980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0"/>
          <p:cNvSpPr/>
          <p:nvPr/>
        </p:nvSpPr>
        <p:spPr>
          <a:xfrm>
            <a:off x="7068600" y="4744800"/>
            <a:ext cx="958320" cy="2980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1"/>
          <p:cNvSpPr/>
          <p:nvPr/>
        </p:nvSpPr>
        <p:spPr>
          <a:xfrm>
            <a:off x="1135800" y="5418360"/>
            <a:ext cx="958320" cy="2980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2"/>
          <p:cNvSpPr/>
          <p:nvPr/>
        </p:nvSpPr>
        <p:spPr>
          <a:xfrm>
            <a:off x="2564640" y="5425200"/>
            <a:ext cx="958320" cy="2980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3"/>
          <p:cNvSpPr/>
          <p:nvPr/>
        </p:nvSpPr>
        <p:spPr>
          <a:xfrm>
            <a:off x="4837320" y="5411880"/>
            <a:ext cx="1937880" cy="2980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4"/>
          <p:cNvSpPr/>
          <p:nvPr/>
        </p:nvSpPr>
        <p:spPr>
          <a:xfrm>
            <a:off x="3612600" y="5438880"/>
            <a:ext cx="958320" cy="2980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5"/>
          <p:cNvSpPr/>
          <p:nvPr/>
        </p:nvSpPr>
        <p:spPr>
          <a:xfrm>
            <a:off x="11072880" y="6840"/>
            <a:ext cx="1123920" cy="72000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21480" y="5583240"/>
            <a:ext cx="3991320" cy="4838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2"/>
          <p:cNvSpPr/>
          <p:nvPr/>
        </p:nvSpPr>
        <p:spPr>
          <a:xfrm>
            <a:off x="321480" y="3124080"/>
            <a:ext cx="3991320" cy="14227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3"/>
          <p:cNvSpPr/>
          <p:nvPr/>
        </p:nvSpPr>
        <p:spPr>
          <a:xfrm>
            <a:off x="374400" y="1380240"/>
            <a:ext cx="3885480" cy="6462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4"/>
          <p:cNvSpPr/>
          <p:nvPr/>
        </p:nvSpPr>
        <p:spPr>
          <a:xfrm>
            <a:off x="-336960" y="99720"/>
            <a:ext cx="80344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De la collecte à l’analyse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6" name="CustomShape 5"/>
          <p:cNvSpPr/>
          <p:nvPr/>
        </p:nvSpPr>
        <p:spPr>
          <a:xfrm>
            <a:off x="12912120" y="3875040"/>
            <a:ext cx="151560" cy="2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6"/>
          <p:cNvSpPr/>
          <p:nvPr/>
        </p:nvSpPr>
        <p:spPr>
          <a:xfrm>
            <a:off x="16659000" y="266400"/>
            <a:ext cx="84240" cy="1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8" name="Graphique 2" descr=""/>
          <p:cNvPicPr/>
          <p:nvPr/>
        </p:nvPicPr>
        <p:blipFill>
          <a:blip r:embed="rId1"/>
          <a:stretch/>
        </p:blipFill>
        <p:spPr>
          <a:xfrm>
            <a:off x="53640" y="99720"/>
            <a:ext cx="912600" cy="912600"/>
          </a:xfrm>
          <a:prstGeom prst="rect">
            <a:avLst/>
          </a:prstGeom>
          <a:ln>
            <a:noFill/>
          </a:ln>
        </p:spPr>
      </p:pic>
      <p:pic>
        <p:nvPicPr>
          <p:cNvPr id="399" name="Image" descr=""/>
          <p:cNvPicPr/>
          <p:nvPr/>
        </p:nvPicPr>
        <p:blipFill>
          <a:blip r:embed="rId2"/>
          <a:stretch/>
        </p:blipFill>
        <p:spPr>
          <a:xfrm>
            <a:off x="4881960" y="1052640"/>
            <a:ext cx="4099320" cy="1726560"/>
          </a:xfrm>
          <a:prstGeom prst="rect">
            <a:avLst/>
          </a:prstGeom>
          <a:ln w="12600">
            <a:noFill/>
          </a:ln>
        </p:spPr>
      </p:pic>
      <p:sp>
        <p:nvSpPr>
          <p:cNvPr id="400" name="CustomShape 7"/>
          <p:cNvSpPr/>
          <p:nvPr/>
        </p:nvSpPr>
        <p:spPr>
          <a:xfrm>
            <a:off x="452880" y="1536480"/>
            <a:ext cx="3728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Collecte des données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1" name="CustomShape 8"/>
          <p:cNvSpPr/>
          <p:nvPr/>
        </p:nvSpPr>
        <p:spPr>
          <a:xfrm>
            <a:off x="321480" y="3230640"/>
            <a:ext cx="392688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Vérification et pré-traitements des données mesurées , avec une mise en place de chaînes de traitement.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CustomShape 9"/>
          <p:cNvSpPr/>
          <p:nvPr/>
        </p:nvSpPr>
        <p:spPr>
          <a:xfrm>
            <a:off x="1054440" y="5628600"/>
            <a:ext cx="28890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808080"/>
                </a:solidFill>
                <a:latin typeface="Arial"/>
                <a:ea typeface="Arial"/>
              </a:rPr>
              <a:t>Analyse des données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3" name="Image 6" descr=""/>
          <p:cNvPicPr/>
          <p:nvPr/>
        </p:nvPicPr>
        <p:blipFill>
          <a:blip r:embed="rId3"/>
          <a:stretch/>
        </p:blipFill>
        <p:spPr>
          <a:xfrm>
            <a:off x="4857120" y="3291840"/>
            <a:ext cx="5341680" cy="1468440"/>
          </a:xfrm>
          <a:prstGeom prst="rect">
            <a:avLst/>
          </a:prstGeom>
          <a:ln>
            <a:noFill/>
          </a:ln>
        </p:spPr>
      </p:pic>
      <p:sp>
        <p:nvSpPr>
          <p:cNvPr id="404" name="CustomShape 10"/>
          <p:cNvSpPr/>
          <p:nvPr/>
        </p:nvSpPr>
        <p:spPr>
          <a:xfrm>
            <a:off x="10344600" y="3443400"/>
            <a:ext cx="1681920" cy="11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Extrait de la table des mesures des PM2.5 du participant s0pers0058, pour son premier déplacement déclaré au J1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5" name="CustomShape 11"/>
          <p:cNvSpPr/>
          <p:nvPr/>
        </p:nvSpPr>
        <p:spPr>
          <a:xfrm>
            <a:off x="2279520" y="2264760"/>
            <a:ext cx="36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2"/>
          <p:cNvSpPr/>
          <p:nvPr/>
        </p:nvSpPr>
        <p:spPr>
          <a:xfrm>
            <a:off x="2279520" y="4764600"/>
            <a:ext cx="360" cy="71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232560" y="5229720"/>
            <a:ext cx="11659680" cy="12909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08" name="Group 2"/>
          <p:cNvGrpSpPr/>
          <p:nvPr/>
        </p:nvGrpSpPr>
        <p:grpSpPr>
          <a:xfrm>
            <a:off x="6639840" y="1614600"/>
            <a:ext cx="5445000" cy="1194120"/>
            <a:chOff x="6639840" y="1614600"/>
            <a:chExt cx="5445000" cy="1194120"/>
          </a:xfrm>
        </p:grpSpPr>
        <p:grpSp>
          <p:nvGrpSpPr>
            <p:cNvPr id="409" name="Group 3"/>
            <p:cNvGrpSpPr/>
            <p:nvPr/>
          </p:nvGrpSpPr>
          <p:grpSpPr>
            <a:xfrm>
              <a:off x="6639840" y="1614600"/>
              <a:ext cx="5445000" cy="1194120"/>
              <a:chOff x="6639840" y="1614600"/>
              <a:chExt cx="5445000" cy="1194120"/>
            </a:xfrm>
          </p:grpSpPr>
          <p:pic>
            <p:nvPicPr>
              <p:cNvPr id="410" name="Image 12" descr=""/>
              <p:cNvPicPr/>
              <p:nvPr/>
            </p:nvPicPr>
            <p:blipFill>
              <a:blip r:embed="rId1"/>
              <a:stretch/>
            </p:blipFill>
            <p:spPr>
              <a:xfrm>
                <a:off x="6639840" y="1614600"/>
                <a:ext cx="5445000" cy="11404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11" name="CustomShape 4"/>
              <p:cNvSpPr/>
              <p:nvPr/>
            </p:nvSpPr>
            <p:spPr>
              <a:xfrm>
                <a:off x="7088400" y="2306880"/>
                <a:ext cx="2922120" cy="501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12" name="CustomShape 5"/>
            <p:cNvSpPr/>
            <p:nvPr/>
          </p:nvSpPr>
          <p:spPr>
            <a:xfrm>
              <a:off x="10414440" y="2243880"/>
              <a:ext cx="293400" cy="309960"/>
            </a:xfrm>
            <a:custGeom>
              <a:avLst/>
              <a:gdLst/>
              <a:ahLst/>
              <a:rect l="l" t="t" r="r" b="b"/>
              <a:pathLst>
                <a:path w="21270" h="21590">
                  <a:moveTo>
                    <a:pt x="18368" y="24"/>
                  </a:moveTo>
                  <a:cubicBezTo>
                    <a:pt x="18211" y="-8"/>
                    <a:pt x="18054" y="-10"/>
                    <a:pt x="17901" y="28"/>
                  </a:cubicBezTo>
                  <a:cubicBezTo>
                    <a:pt x="16677" y="331"/>
                    <a:pt x="16117" y="2854"/>
                    <a:pt x="16646" y="5658"/>
                  </a:cubicBezTo>
                  <a:cubicBezTo>
                    <a:pt x="17175" y="8463"/>
                    <a:pt x="18593" y="10489"/>
                    <a:pt x="19816" y="10186"/>
                  </a:cubicBezTo>
                  <a:cubicBezTo>
                    <a:pt x="21040" y="9883"/>
                    <a:pt x="21600" y="7364"/>
                    <a:pt x="21071" y="4560"/>
                  </a:cubicBezTo>
                  <a:cubicBezTo>
                    <a:pt x="20608" y="2106"/>
                    <a:pt x="19466" y="247"/>
                    <a:pt x="18368" y="24"/>
                  </a:cubicBezTo>
                  <a:close/>
                  <a:moveTo>
                    <a:pt x="15350" y="255"/>
                  </a:moveTo>
                  <a:lnTo>
                    <a:pt x="5196" y="2477"/>
                  </a:lnTo>
                  <a:lnTo>
                    <a:pt x="8279" y="14618"/>
                  </a:lnTo>
                  <a:lnTo>
                    <a:pt x="10051" y="21259"/>
                  </a:lnTo>
                  <a:lnTo>
                    <a:pt x="18174" y="17106"/>
                  </a:lnTo>
                  <a:lnTo>
                    <a:pt x="16935" y="9706"/>
                  </a:lnTo>
                  <a:lnTo>
                    <a:pt x="18205" y="9964"/>
                  </a:lnTo>
                  <a:cubicBezTo>
                    <a:pt x="18253" y="9973"/>
                    <a:pt x="18284" y="9905"/>
                    <a:pt x="18247" y="9868"/>
                  </a:cubicBezTo>
                  <a:cubicBezTo>
                    <a:pt x="16463" y="8089"/>
                    <a:pt x="15610" y="3514"/>
                    <a:pt x="16585" y="1065"/>
                  </a:cubicBezTo>
                  <a:cubicBezTo>
                    <a:pt x="16606" y="1013"/>
                    <a:pt x="16554" y="963"/>
                    <a:pt x="16513" y="995"/>
                  </a:cubicBezTo>
                  <a:lnTo>
                    <a:pt x="15597" y="1719"/>
                  </a:lnTo>
                  <a:lnTo>
                    <a:pt x="15350" y="255"/>
                  </a:lnTo>
                  <a:close/>
                  <a:moveTo>
                    <a:pt x="10051" y="21259"/>
                  </a:moveTo>
                  <a:lnTo>
                    <a:pt x="9971" y="21268"/>
                  </a:lnTo>
                  <a:lnTo>
                    <a:pt x="9979" y="21298"/>
                  </a:lnTo>
                  <a:lnTo>
                    <a:pt x="10051" y="21259"/>
                  </a:lnTo>
                  <a:close/>
                  <a:moveTo>
                    <a:pt x="9971" y="21268"/>
                  </a:moveTo>
                  <a:lnTo>
                    <a:pt x="8279" y="14618"/>
                  </a:lnTo>
                  <a:lnTo>
                    <a:pt x="5094" y="2656"/>
                  </a:lnTo>
                  <a:lnTo>
                    <a:pt x="0" y="5972"/>
                  </a:lnTo>
                  <a:lnTo>
                    <a:pt x="6850" y="21590"/>
                  </a:lnTo>
                  <a:lnTo>
                    <a:pt x="9971" y="21268"/>
                  </a:lnTo>
                  <a:close/>
                </a:path>
              </a:pathLst>
            </a:custGeom>
            <a:solidFill>
              <a:srgbClr val="00a99d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6"/>
            <p:cNvSpPr/>
            <p:nvPr/>
          </p:nvSpPr>
          <p:spPr>
            <a:xfrm>
              <a:off x="6727680" y="2243880"/>
              <a:ext cx="293400" cy="309960"/>
            </a:xfrm>
            <a:custGeom>
              <a:avLst/>
              <a:gdLst/>
              <a:ahLst/>
              <a:rect l="l" t="t" r="r" b="b"/>
              <a:pathLst>
                <a:path w="21270" h="21590">
                  <a:moveTo>
                    <a:pt x="18368" y="24"/>
                  </a:moveTo>
                  <a:cubicBezTo>
                    <a:pt x="18211" y="-8"/>
                    <a:pt x="18054" y="-10"/>
                    <a:pt x="17901" y="28"/>
                  </a:cubicBezTo>
                  <a:cubicBezTo>
                    <a:pt x="16677" y="331"/>
                    <a:pt x="16117" y="2854"/>
                    <a:pt x="16646" y="5658"/>
                  </a:cubicBezTo>
                  <a:cubicBezTo>
                    <a:pt x="17175" y="8463"/>
                    <a:pt x="18593" y="10489"/>
                    <a:pt x="19816" y="10186"/>
                  </a:cubicBezTo>
                  <a:cubicBezTo>
                    <a:pt x="21040" y="9883"/>
                    <a:pt x="21600" y="7364"/>
                    <a:pt x="21071" y="4560"/>
                  </a:cubicBezTo>
                  <a:cubicBezTo>
                    <a:pt x="20608" y="2106"/>
                    <a:pt x="19466" y="247"/>
                    <a:pt x="18368" y="24"/>
                  </a:cubicBezTo>
                  <a:close/>
                  <a:moveTo>
                    <a:pt x="15350" y="255"/>
                  </a:moveTo>
                  <a:lnTo>
                    <a:pt x="5196" y="2477"/>
                  </a:lnTo>
                  <a:lnTo>
                    <a:pt x="8279" y="14618"/>
                  </a:lnTo>
                  <a:lnTo>
                    <a:pt x="10051" y="21259"/>
                  </a:lnTo>
                  <a:lnTo>
                    <a:pt x="18174" y="17106"/>
                  </a:lnTo>
                  <a:lnTo>
                    <a:pt x="16935" y="9706"/>
                  </a:lnTo>
                  <a:lnTo>
                    <a:pt x="18205" y="9964"/>
                  </a:lnTo>
                  <a:cubicBezTo>
                    <a:pt x="18253" y="9973"/>
                    <a:pt x="18284" y="9905"/>
                    <a:pt x="18247" y="9868"/>
                  </a:cubicBezTo>
                  <a:cubicBezTo>
                    <a:pt x="16463" y="8089"/>
                    <a:pt x="15610" y="3514"/>
                    <a:pt x="16585" y="1065"/>
                  </a:cubicBezTo>
                  <a:cubicBezTo>
                    <a:pt x="16606" y="1013"/>
                    <a:pt x="16554" y="963"/>
                    <a:pt x="16513" y="995"/>
                  </a:cubicBezTo>
                  <a:lnTo>
                    <a:pt x="15597" y="1719"/>
                  </a:lnTo>
                  <a:lnTo>
                    <a:pt x="15350" y="255"/>
                  </a:lnTo>
                  <a:close/>
                  <a:moveTo>
                    <a:pt x="10051" y="21259"/>
                  </a:moveTo>
                  <a:lnTo>
                    <a:pt x="9971" y="21268"/>
                  </a:lnTo>
                  <a:lnTo>
                    <a:pt x="9979" y="21298"/>
                  </a:lnTo>
                  <a:lnTo>
                    <a:pt x="10051" y="21259"/>
                  </a:lnTo>
                  <a:close/>
                  <a:moveTo>
                    <a:pt x="9971" y="21268"/>
                  </a:moveTo>
                  <a:lnTo>
                    <a:pt x="8279" y="14618"/>
                  </a:lnTo>
                  <a:lnTo>
                    <a:pt x="5094" y="2656"/>
                  </a:lnTo>
                  <a:lnTo>
                    <a:pt x="0" y="5972"/>
                  </a:lnTo>
                  <a:lnTo>
                    <a:pt x="6850" y="21590"/>
                  </a:lnTo>
                  <a:lnTo>
                    <a:pt x="9971" y="21268"/>
                  </a:lnTo>
                  <a:close/>
                </a:path>
              </a:pathLst>
            </a:custGeom>
            <a:solidFill>
              <a:srgbClr val="00a99d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7"/>
            <p:cNvSpPr/>
            <p:nvPr/>
          </p:nvSpPr>
          <p:spPr>
            <a:xfrm>
              <a:off x="8157240" y="2243880"/>
              <a:ext cx="254520" cy="324720"/>
            </a:xfrm>
            <a:custGeom>
              <a:avLst/>
              <a:gdLst/>
              <a:ahLst/>
              <a:rect l="l" t="t" r="r" b="b"/>
              <a:pathLst>
                <a:path w="21270" h="21590">
                  <a:moveTo>
                    <a:pt x="18368" y="24"/>
                  </a:moveTo>
                  <a:cubicBezTo>
                    <a:pt x="18211" y="-8"/>
                    <a:pt x="18054" y="-10"/>
                    <a:pt x="17901" y="28"/>
                  </a:cubicBezTo>
                  <a:cubicBezTo>
                    <a:pt x="16677" y="331"/>
                    <a:pt x="16117" y="2854"/>
                    <a:pt x="16646" y="5658"/>
                  </a:cubicBezTo>
                  <a:cubicBezTo>
                    <a:pt x="17175" y="8463"/>
                    <a:pt x="18593" y="10489"/>
                    <a:pt x="19816" y="10186"/>
                  </a:cubicBezTo>
                  <a:cubicBezTo>
                    <a:pt x="21040" y="9883"/>
                    <a:pt x="21600" y="7364"/>
                    <a:pt x="21071" y="4560"/>
                  </a:cubicBezTo>
                  <a:cubicBezTo>
                    <a:pt x="20608" y="2106"/>
                    <a:pt x="19466" y="247"/>
                    <a:pt x="18368" y="24"/>
                  </a:cubicBezTo>
                  <a:close/>
                  <a:moveTo>
                    <a:pt x="15350" y="255"/>
                  </a:moveTo>
                  <a:lnTo>
                    <a:pt x="5196" y="2477"/>
                  </a:lnTo>
                  <a:lnTo>
                    <a:pt x="8279" y="14618"/>
                  </a:lnTo>
                  <a:lnTo>
                    <a:pt x="10051" y="21259"/>
                  </a:lnTo>
                  <a:lnTo>
                    <a:pt x="18174" y="17106"/>
                  </a:lnTo>
                  <a:lnTo>
                    <a:pt x="16935" y="9706"/>
                  </a:lnTo>
                  <a:lnTo>
                    <a:pt x="18205" y="9964"/>
                  </a:lnTo>
                  <a:cubicBezTo>
                    <a:pt x="18253" y="9973"/>
                    <a:pt x="18284" y="9905"/>
                    <a:pt x="18247" y="9868"/>
                  </a:cubicBezTo>
                  <a:cubicBezTo>
                    <a:pt x="16463" y="8089"/>
                    <a:pt x="15610" y="3514"/>
                    <a:pt x="16585" y="1065"/>
                  </a:cubicBezTo>
                  <a:cubicBezTo>
                    <a:pt x="16606" y="1013"/>
                    <a:pt x="16554" y="963"/>
                    <a:pt x="16513" y="995"/>
                  </a:cubicBezTo>
                  <a:lnTo>
                    <a:pt x="15597" y="1719"/>
                  </a:lnTo>
                  <a:lnTo>
                    <a:pt x="15350" y="255"/>
                  </a:lnTo>
                  <a:close/>
                  <a:moveTo>
                    <a:pt x="10051" y="21259"/>
                  </a:moveTo>
                  <a:lnTo>
                    <a:pt x="9971" y="21268"/>
                  </a:lnTo>
                  <a:lnTo>
                    <a:pt x="9979" y="21298"/>
                  </a:lnTo>
                  <a:lnTo>
                    <a:pt x="10051" y="21259"/>
                  </a:lnTo>
                  <a:close/>
                  <a:moveTo>
                    <a:pt x="9971" y="21268"/>
                  </a:moveTo>
                  <a:lnTo>
                    <a:pt x="8279" y="14618"/>
                  </a:lnTo>
                  <a:lnTo>
                    <a:pt x="5094" y="2656"/>
                  </a:lnTo>
                  <a:lnTo>
                    <a:pt x="0" y="5972"/>
                  </a:lnTo>
                  <a:lnTo>
                    <a:pt x="6850" y="21590"/>
                  </a:lnTo>
                  <a:lnTo>
                    <a:pt x="9971" y="21268"/>
                  </a:lnTo>
                  <a:close/>
                </a:path>
              </a:pathLst>
            </a:custGeom>
            <a:solidFill>
              <a:srgbClr val="00a99d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15" name="Graphique 2" descr=""/>
          <p:cNvPicPr/>
          <p:nvPr/>
        </p:nvPicPr>
        <p:blipFill>
          <a:blip r:embed="rId2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416" name="CustomShape 8"/>
          <p:cNvSpPr/>
          <p:nvPr/>
        </p:nvSpPr>
        <p:spPr>
          <a:xfrm>
            <a:off x="-1055520" y="99720"/>
            <a:ext cx="134996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Le corpus des données : Pollution (PM2.5)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7" name="CustomShape 9"/>
          <p:cNvSpPr/>
          <p:nvPr/>
        </p:nvSpPr>
        <p:spPr>
          <a:xfrm>
            <a:off x="9636120" y="2971080"/>
            <a:ext cx="222408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Capteur RTI Micropem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8" name="CustomShape 10"/>
          <p:cNvSpPr/>
          <p:nvPr/>
        </p:nvSpPr>
        <p:spPr>
          <a:xfrm>
            <a:off x="165960" y="2987640"/>
            <a:ext cx="9374040" cy="188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598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Deux types de mesures :</a:t>
            </a:r>
            <a:endParaRPr b="0" lang="en-US" sz="2000" spc="-1" strike="noStrike">
              <a:latin typeface="Arial"/>
            </a:endParaRPr>
          </a:p>
          <a:p>
            <a:pPr marL="285840" indent="-284040" algn="just">
              <a:lnSpc>
                <a:spcPct val="100000"/>
              </a:lnSpc>
              <a:buClr>
                <a:srgbClr val="5b9bd5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5b9bd5"/>
                </a:solidFill>
                <a:latin typeface="Arial"/>
                <a:ea typeface="Arial"/>
              </a:rPr>
              <a:t>Concentrations mesurées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Le capteur enregistre 2 mesures de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concentrations de PM2.5 sur une fréquence de 2 min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; les 2 mesures sont espacées de 10 s.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 algn="just">
              <a:lnSpc>
                <a:spcPct val="100000"/>
              </a:lnSpc>
              <a:buClr>
                <a:srgbClr val="5b9bd5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5b9bd5"/>
                </a:solidFill>
                <a:latin typeface="Arial"/>
                <a:ea typeface="Arial"/>
              </a:rPr>
              <a:t>Composition chimique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Le capteur dispose d’un filtre pour avoir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composition chimique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des particules et le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potentiel oxydant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sur chaque semaine de mesure.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9" name="CustomShape 11"/>
          <p:cNvSpPr/>
          <p:nvPr/>
        </p:nvSpPr>
        <p:spPr>
          <a:xfrm>
            <a:off x="16015320" y="8444520"/>
            <a:ext cx="253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0" name="Image 25" descr=""/>
          <p:cNvPicPr/>
          <p:nvPr/>
        </p:nvPicPr>
        <p:blipFill>
          <a:blip r:embed="rId3"/>
          <a:stretch/>
        </p:blipFill>
        <p:spPr>
          <a:xfrm>
            <a:off x="9842760" y="3343320"/>
            <a:ext cx="2017440" cy="1531800"/>
          </a:xfrm>
          <a:prstGeom prst="rect">
            <a:avLst/>
          </a:prstGeom>
          <a:ln>
            <a:noFill/>
          </a:ln>
        </p:spPr>
      </p:pic>
      <p:sp>
        <p:nvSpPr>
          <p:cNvPr id="421" name="CustomShape 12"/>
          <p:cNvSpPr/>
          <p:nvPr/>
        </p:nvSpPr>
        <p:spPr>
          <a:xfrm>
            <a:off x="1344960" y="1192320"/>
            <a:ext cx="143712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Collecte :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2" name="CustomShape 13"/>
          <p:cNvSpPr/>
          <p:nvPr/>
        </p:nvSpPr>
        <p:spPr>
          <a:xfrm>
            <a:off x="344520" y="5234040"/>
            <a:ext cx="9016560" cy="12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Principaux indicateurs attendus :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Exposition individuelle par participants par semaine de mesures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Niveau moyen de PM2.5 par mode de transport pour tous les participants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14"/>
          <p:cNvSpPr/>
          <p:nvPr/>
        </p:nvSpPr>
        <p:spPr>
          <a:xfrm>
            <a:off x="177480" y="1816200"/>
            <a:ext cx="61923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3 sessions de mesures :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capteur porté pendant 7 jours de collecte consécutifs (la collecte est continue de J1 à J7)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4" name="CustomShape 15"/>
          <p:cNvSpPr/>
          <p:nvPr/>
        </p:nvSpPr>
        <p:spPr>
          <a:xfrm>
            <a:off x="631800" y="1164600"/>
            <a:ext cx="472320" cy="498600"/>
          </a:xfrm>
          <a:custGeom>
            <a:avLst/>
            <a:gdLst/>
            <a:ahLst/>
            <a:rect l="l" t="t" r="r" b="b"/>
            <a:pathLst>
              <a:path w="21270" h="21590">
                <a:moveTo>
                  <a:pt x="18368" y="24"/>
                </a:moveTo>
                <a:cubicBezTo>
                  <a:pt x="18211" y="-8"/>
                  <a:pt x="18054" y="-10"/>
                  <a:pt x="17901" y="28"/>
                </a:cubicBezTo>
                <a:cubicBezTo>
                  <a:pt x="16677" y="331"/>
                  <a:pt x="16117" y="2854"/>
                  <a:pt x="16646" y="5658"/>
                </a:cubicBezTo>
                <a:cubicBezTo>
                  <a:pt x="17175" y="8463"/>
                  <a:pt x="18593" y="10489"/>
                  <a:pt x="19816" y="10186"/>
                </a:cubicBezTo>
                <a:cubicBezTo>
                  <a:pt x="21040" y="9883"/>
                  <a:pt x="21600" y="7364"/>
                  <a:pt x="21071" y="4560"/>
                </a:cubicBezTo>
                <a:cubicBezTo>
                  <a:pt x="20608" y="2106"/>
                  <a:pt x="19466" y="247"/>
                  <a:pt x="18368" y="24"/>
                </a:cubicBezTo>
                <a:close/>
                <a:moveTo>
                  <a:pt x="15350" y="255"/>
                </a:moveTo>
                <a:lnTo>
                  <a:pt x="5196" y="2477"/>
                </a:lnTo>
                <a:lnTo>
                  <a:pt x="8279" y="14618"/>
                </a:lnTo>
                <a:lnTo>
                  <a:pt x="10051" y="21259"/>
                </a:lnTo>
                <a:lnTo>
                  <a:pt x="18174" y="17106"/>
                </a:lnTo>
                <a:lnTo>
                  <a:pt x="16935" y="9706"/>
                </a:lnTo>
                <a:lnTo>
                  <a:pt x="18205" y="9964"/>
                </a:lnTo>
                <a:cubicBezTo>
                  <a:pt x="18253" y="9973"/>
                  <a:pt x="18284" y="9905"/>
                  <a:pt x="18247" y="9868"/>
                </a:cubicBezTo>
                <a:cubicBezTo>
                  <a:pt x="16463" y="8089"/>
                  <a:pt x="15610" y="3514"/>
                  <a:pt x="16585" y="1065"/>
                </a:cubicBezTo>
                <a:cubicBezTo>
                  <a:pt x="16606" y="1013"/>
                  <a:pt x="16554" y="963"/>
                  <a:pt x="16513" y="995"/>
                </a:cubicBezTo>
                <a:lnTo>
                  <a:pt x="15597" y="1719"/>
                </a:lnTo>
                <a:lnTo>
                  <a:pt x="15350" y="255"/>
                </a:lnTo>
                <a:close/>
                <a:moveTo>
                  <a:pt x="10051" y="21259"/>
                </a:moveTo>
                <a:lnTo>
                  <a:pt x="9971" y="21268"/>
                </a:lnTo>
                <a:lnTo>
                  <a:pt x="9979" y="21298"/>
                </a:lnTo>
                <a:lnTo>
                  <a:pt x="10051" y="21259"/>
                </a:lnTo>
                <a:close/>
                <a:moveTo>
                  <a:pt x="9971" y="21268"/>
                </a:moveTo>
                <a:lnTo>
                  <a:pt x="8279" y="14618"/>
                </a:lnTo>
                <a:lnTo>
                  <a:pt x="5094" y="2656"/>
                </a:lnTo>
                <a:lnTo>
                  <a:pt x="0" y="5972"/>
                </a:lnTo>
                <a:lnTo>
                  <a:pt x="6850" y="21590"/>
                </a:lnTo>
                <a:lnTo>
                  <a:pt x="9971" y="21268"/>
                </a:lnTo>
                <a:close/>
              </a:path>
            </a:pathLst>
          </a:custGeom>
          <a:solidFill>
            <a:srgbClr val="00a99d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6"/>
          <p:cNvSpPr/>
          <p:nvPr/>
        </p:nvSpPr>
        <p:spPr>
          <a:xfrm>
            <a:off x="407520" y="1914480"/>
            <a:ext cx="1203480" cy="2746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7"/>
          <p:cNvSpPr/>
          <p:nvPr/>
        </p:nvSpPr>
        <p:spPr>
          <a:xfrm>
            <a:off x="3217320" y="1914480"/>
            <a:ext cx="992880" cy="2746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8"/>
          <p:cNvSpPr/>
          <p:nvPr/>
        </p:nvSpPr>
        <p:spPr>
          <a:xfrm>
            <a:off x="203040" y="2214000"/>
            <a:ext cx="1938600" cy="274680"/>
          </a:xfrm>
          <a:prstGeom prst="rect">
            <a:avLst/>
          </a:prstGeom>
          <a:noFill/>
          <a:ln w="57240">
            <a:solidFill>
              <a:srgbClr val="f37b7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681840" y="4186800"/>
            <a:ext cx="11011320" cy="1070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9" name="Graphique 2" descr=""/>
          <p:cNvPicPr/>
          <p:nvPr/>
        </p:nvPicPr>
        <p:blipFill>
          <a:blip r:embed="rId1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430" name="CustomShape 2"/>
          <p:cNvSpPr/>
          <p:nvPr/>
        </p:nvSpPr>
        <p:spPr>
          <a:xfrm>
            <a:off x="631800" y="1164600"/>
            <a:ext cx="472320" cy="498600"/>
          </a:xfrm>
          <a:custGeom>
            <a:avLst/>
            <a:gdLst/>
            <a:ahLst/>
            <a:rect l="l" t="t" r="r" b="b"/>
            <a:pathLst>
              <a:path w="21270" h="21590">
                <a:moveTo>
                  <a:pt x="18368" y="24"/>
                </a:moveTo>
                <a:cubicBezTo>
                  <a:pt x="18211" y="-8"/>
                  <a:pt x="18054" y="-10"/>
                  <a:pt x="17901" y="28"/>
                </a:cubicBezTo>
                <a:cubicBezTo>
                  <a:pt x="16677" y="331"/>
                  <a:pt x="16117" y="2854"/>
                  <a:pt x="16646" y="5658"/>
                </a:cubicBezTo>
                <a:cubicBezTo>
                  <a:pt x="17175" y="8463"/>
                  <a:pt x="18593" y="10489"/>
                  <a:pt x="19816" y="10186"/>
                </a:cubicBezTo>
                <a:cubicBezTo>
                  <a:pt x="21040" y="9883"/>
                  <a:pt x="21600" y="7364"/>
                  <a:pt x="21071" y="4560"/>
                </a:cubicBezTo>
                <a:cubicBezTo>
                  <a:pt x="20608" y="2106"/>
                  <a:pt x="19466" y="247"/>
                  <a:pt x="18368" y="24"/>
                </a:cubicBezTo>
                <a:close/>
                <a:moveTo>
                  <a:pt x="15350" y="255"/>
                </a:moveTo>
                <a:lnTo>
                  <a:pt x="5196" y="2477"/>
                </a:lnTo>
                <a:lnTo>
                  <a:pt x="8279" y="14618"/>
                </a:lnTo>
                <a:lnTo>
                  <a:pt x="10051" y="21259"/>
                </a:lnTo>
                <a:lnTo>
                  <a:pt x="18174" y="17106"/>
                </a:lnTo>
                <a:lnTo>
                  <a:pt x="16935" y="9706"/>
                </a:lnTo>
                <a:lnTo>
                  <a:pt x="18205" y="9964"/>
                </a:lnTo>
                <a:cubicBezTo>
                  <a:pt x="18253" y="9973"/>
                  <a:pt x="18284" y="9905"/>
                  <a:pt x="18247" y="9868"/>
                </a:cubicBezTo>
                <a:cubicBezTo>
                  <a:pt x="16463" y="8089"/>
                  <a:pt x="15610" y="3514"/>
                  <a:pt x="16585" y="1065"/>
                </a:cubicBezTo>
                <a:cubicBezTo>
                  <a:pt x="16606" y="1013"/>
                  <a:pt x="16554" y="963"/>
                  <a:pt x="16513" y="995"/>
                </a:cubicBezTo>
                <a:lnTo>
                  <a:pt x="15597" y="1719"/>
                </a:lnTo>
                <a:lnTo>
                  <a:pt x="15350" y="255"/>
                </a:lnTo>
                <a:close/>
                <a:moveTo>
                  <a:pt x="10051" y="21259"/>
                </a:moveTo>
                <a:lnTo>
                  <a:pt x="9971" y="21268"/>
                </a:lnTo>
                <a:lnTo>
                  <a:pt x="9979" y="21298"/>
                </a:lnTo>
                <a:lnTo>
                  <a:pt x="10051" y="21259"/>
                </a:lnTo>
                <a:close/>
                <a:moveTo>
                  <a:pt x="9971" y="21268"/>
                </a:moveTo>
                <a:lnTo>
                  <a:pt x="8279" y="14618"/>
                </a:lnTo>
                <a:lnTo>
                  <a:pt x="5094" y="2656"/>
                </a:lnTo>
                <a:lnTo>
                  <a:pt x="0" y="5972"/>
                </a:lnTo>
                <a:lnTo>
                  <a:pt x="6850" y="21590"/>
                </a:lnTo>
                <a:lnTo>
                  <a:pt x="9971" y="21268"/>
                </a:lnTo>
                <a:close/>
              </a:path>
            </a:pathLst>
          </a:custGeom>
          <a:solidFill>
            <a:srgbClr val="00a99d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1" name="Group 3"/>
          <p:cNvGrpSpPr/>
          <p:nvPr/>
        </p:nvGrpSpPr>
        <p:grpSpPr>
          <a:xfrm>
            <a:off x="1398960" y="1947600"/>
            <a:ext cx="9612360" cy="2109600"/>
            <a:chOff x="1398960" y="1947600"/>
            <a:chExt cx="9612360" cy="2109600"/>
          </a:xfrm>
        </p:grpSpPr>
        <p:pic>
          <p:nvPicPr>
            <p:cNvPr id="432" name="Image 12" descr=""/>
            <p:cNvPicPr/>
            <p:nvPr/>
          </p:nvPicPr>
          <p:blipFill>
            <a:blip r:embed="rId2"/>
            <a:stretch/>
          </p:blipFill>
          <p:spPr>
            <a:xfrm>
              <a:off x="1398960" y="1947600"/>
              <a:ext cx="9612360" cy="2014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3" name="CustomShape 4"/>
            <p:cNvSpPr/>
            <p:nvPr/>
          </p:nvSpPr>
          <p:spPr>
            <a:xfrm>
              <a:off x="2190960" y="3169800"/>
              <a:ext cx="5159520" cy="887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34" name="CustomShape 5"/>
          <p:cNvSpPr/>
          <p:nvPr/>
        </p:nvSpPr>
        <p:spPr>
          <a:xfrm>
            <a:off x="632160" y="4186800"/>
            <a:ext cx="1106100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4040" indent="-282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Définition et mise en place d’une méthodologie pour structurer et vérifier la cohérence des données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648720" y="4582080"/>
            <a:ext cx="10630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4040" indent="-282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À partir d’un échantillon de carnets de mobilité, les données de pollution ont été associées aux données d’activités/déplacements issues des carnets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16015320" y="8444520"/>
            <a:ext cx="253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8"/>
          <p:cNvSpPr/>
          <p:nvPr/>
        </p:nvSpPr>
        <p:spPr>
          <a:xfrm>
            <a:off x="12960" y="2652480"/>
            <a:ext cx="150588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Jeux de données participants pré-traités (juillet 2022)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8" name="CustomShape 9"/>
          <p:cNvSpPr/>
          <p:nvPr/>
        </p:nvSpPr>
        <p:spPr>
          <a:xfrm>
            <a:off x="-1055520" y="99720"/>
            <a:ext cx="134996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Le corpus des données : Pollution (PM2.5)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9" name="CustomShape 10"/>
          <p:cNvSpPr/>
          <p:nvPr/>
        </p:nvSpPr>
        <p:spPr>
          <a:xfrm>
            <a:off x="1362600" y="1167120"/>
            <a:ext cx="1067940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Actuellement : Vérification, mise en forme et pré-traitements des données sur les concentrations de PM2.5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440" name="Group 11"/>
          <p:cNvGrpSpPr/>
          <p:nvPr/>
        </p:nvGrpSpPr>
        <p:grpSpPr>
          <a:xfrm>
            <a:off x="1580400" y="3102480"/>
            <a:ext cx="6971760" cy="709200"/>
            <a:chOff x="1580400" y="3102480"/>
            <a:chExt cx="6971760" cy="709200"/>
          </a:xfrm>
        </p:grpSpPr>
        <p:grpSp>
          <p:nvGrpSpPr>
            <p:cNvPr id="441" name="Group 12"/>
            <p:cNvGrpSpPr/>
            <p:nvPr/>
          </p:nvGrpSpPr>
          <p:grpSpPr>
            <a:xfrm>
              <a:off x="1672920" y="3102480"/>
              <a:ext cx="6831720" cy="309960"/>
              <a:chOff x="1672920" y="3102480"/>
              <a:chExt cx="6831720" cy="309960"/>
            </a:xfrm>
          </p:grpSpPr>
          <p:sp>
            <p:nvSpPr>
              <p:cNvPr id="442" name="CustomShape 13"/>
              <p:cNvSpPr/>
              <p:nvPr/>
            </p:nvSpPr>
            <p:spPr>
              <a:xfrm>
                <a:off x="1672920" y="3102480"/>
                <a:ext cx="293400" cy="309960"/>
              </a:xfrm>
              <a:custGeom>
                <a:avLst/>
                <a:gdLst/>
                <a:ahLst/>
                <a:rect l="l" t="t" r="r" b="b"/>
                <a:pathLst>
                  <a:path w="21270" h="21590">
                    <a:moveTo>
                      <a:pt x="18368" y="24"/>
                    </a:moveTo>
                    <a:cubicBezTo>
                      <a:pt x="18211" y="-8"/>
                      <a:pt x="18054" y="-10"/>
                      <a:pt x="17901" y="28"/>
                    </a:cubicBezTo>
                    <a:cubicBezTo>
                      <a:pt x="16677" y="331"/>
                      <a:pt x="16117" y="2854"/>
                      <a:pt x="16646" y="5658"/>
                    </a:cubicBezTo>
                    <a:cubicBezTo>
                      <a:pt x="17175" y="8463"/>
                      <a:pt x="18593" y="10489"/>
                      <a:pt x="19816" y="10186"/>
                    </a:cubicBezTo>
                    <a:cubicBezTo>
                      <a:pt x="21040" y="9883"/>
                      <a:pt x="21600" y="7364"/>
                      <a:pt x="21071" y="4560"/>
                    </a:cubicBezTo>
                    <a:cubicBezTo>
                      <a:pt x="20608" y="2106"/>
                      <a:pt x="19466" y="247"/>
                      <a:pt x="18368" y="24"/>
                    </a:cubicBezTo>
                    <a:close/>
                    <a:moveTo>
                      <a:pt x="15350" y="255"/>
                    </a:moveTo>
                    <a:lnTo>
                      <a:pt x="5196" y="2477"/>
                    </a:lnTo>
                    <a:lnTo>
                      <a:pt x="8279" y="14618"/>
                    </a:lnTo>
                    <a:lnTo>
                      <a:pt x="10051" y="21259"/>
                    </a:lnTo>
                    <a:lnTo>
                      <a:pt x="18174" y="17106"/>
                    </a:lnTo>
                    <a:lnTo>
                      <a:pt x="16935" y="9706"/>
                    </a:lnTo>
                    <a:lnTo>
                      <a:pt x="18205" y="9964"/>
                    </a:lnTo>
                    <a:cubicBezTo>
                      <a:pt x="18253" y="9973"/>
                      <a:pt x="18284" y="9905"/>
                      <a:pt x="18247" y="9868"/>
                    </a:cubicBezTo>
                    <a:cubicBezTo>
                      <a:pt x="16463" y="8089"/>
                      <a:pt x="15610" y="3514"/>
                      <a:pt x="16585" y="1065"/>
                    </a:cubicBezTo>
                    <a:cubicBezTo>
                      <a:pt x="16606" y="1013"/>
                      <a:pt x="16554" y="963"/>
                      <a:pt x="16513" y="995"/>
                    </a:cubicBezTo>
                    <a:lnTo>
                      <a:pt x="15597" y="1719"/>
                    </a:lnTo>
                    <a:lnTo>
                      <a:pt x="15350" y="255"/>
                    </a:lnTo>
                    <a:close/>
                    <a:moveTo>
                      <a:pt x="10051" y="21259"/>
                    </a:moveTo>
                    <a:lnTo>
                      <a:pt x="9971" y="21268"/>
                    </a:lnTo>
                    <a:lnTo>
                      <a:pt x="9979" y="21298"/>
                    </a:lnTo>
                    <a:lnTo>
                      <a:pt x="10051" y="21259"/>
                    </a:lnTo>
                    <a:close/>
                    <a:moveTo>
                      <a:pt x="9971" y="21268"/>
                    </a:moveTo>
                    <a:lnTo>
                      <a:pt x="8279" y="14618"/>
                    </a:lnTo>
                    <a:lnTo>
                      <a:pt x="5094" y="2656"/>
                    </a:lnTo>
                    <a:lnTo>
                      <a:pt x="0" y="5972"/>
                    </a:lnTo>
                    <a:lnTo>
                      <a:pt x="6850" y="21590"/>
                    </a:lnTo>
                    <a:lnTo>
                      <a:pt x="9971" y="21268"/>
                    </a:lnTo>
                    <a:close/>
                  </a:path>
                </a:pathLst>
              </a:custGeom>
              <a:solidFill>
                <a:srgbClr val="00a99d"/>
              </a:solidFill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" name="CustomShape 14"/>
              <p:cNvSpPr/>
              <p:nvPr/>
            </p:nvSpPr>
            <p:spPr>
              <a:xfrm>
                <a:off x="4190400" y="3102480"/>
                <a:ext cx="293400" cy="309960"/>
              </a:xfrm>
              <a:custGeom>
                <a:avLst/>
                <a:gdLst/>
                <a:ahLst/>
                <a:rect l="l" t="t" r="r" b="b"/>
                <a:pathLst>
                  <a:path w="21270" h="21590">
                    <a:moveTo>
                      <a:pt x="18368" y="24"/>
                    </a:moveTo>
                    <a:cubicBezTo>
                      <a:pt x="18211" y="-8"/>
                      <a:pt x="18054" y="-10"/>
                      <a:pt x="17901" y="28"/>
                    </a:cubicBezTo>
                    <a:cubicBezTo>
                      <a:pt x="16677" y="331"/>
                      <a:pt x="16117" y="2854"/>
                      <a:pt x="16646" y="5658"/>
                    </a:cubicBezTo>
                    <a:cubicBezTo>
                      <a:pt x="17175" y="8463"/>
                      <a:pt x="18593" y="10489"/>
                      <a:pt x="19816" y="10186"/>
                    </a:cubicBezTo>
                    <a:cubicBezTo>
                      <a:pt x="21040" y="9883"/>
                      <a:pt x="21600" y="7364"/>
                      <a:pt x="21071" y="4560"/>
                    </a:cubicBezTo>
                    <a:cubicBezTo>
                      <a:pt x="20608" y="2106"/>
                      <a:pt x="19466" y="247"/>
                      <a:pt x="18368" y="24"/>
                    </a:cubicBezTo>
                    <a:close/>
                    <a:moveTo>
                      <a:pt x="15350" y="255"/>
                    </a:moveTo>
                    <a:lnTo>
                      <a:pt x="5196" y="2477"/>
                    </a:lnTo>
                    <a:lnTo>
                      <a:pt x="8279" y="14618"/>
                    </a:lnTo>
                    <a:lnTo>
                      <a:pt x="10051" y="21259"/>
                    </a:lnTo>
                    <a:lnTo>
                      <a:pt x="18174" y="17106"/>
                    </a:lnTo>
                    <a:lnTo>
                      <a:pt x="16935" y="9706"/>
                    </a:lnTo>
                    <a:lnTo>
                      <a:pt x="18205" y="9964"/>
                    </a:lnTo>
                    <a:cubicBezTo>
                      <a:pt x="18253" y="9973"/>
                      <a:pt x="18284" y="9905"/>
                      <a:pt x="18247" y="9868"/>
                    </a:cubicBezTo>
                    <a:cubicBezTo>
                      <a:pt x="16463" y="8089"/>
                      <a:pt x="15610" y="3514"/>
                      <a:pt x="16585" y="1065"/>
                    </a:cubicBezTo>
                    <a:cubicBezTo>
                      <a:pt x="16606" y="1013"/>
                      <a:pt x="16554" y="963"/>
                      <a:pt x="16513" y="995"/>
                    </a:cubicBezTo>
                    <a:lnTo>
                      <a:pt x="15597" y="1719"/>
                    </a:lnTo>
                    <a:lnTo>
                      <a:pt x="15350" y="255"/>
                    </a:lnTo>
                    <a:close/>
                    <a:moveTo>
                      <a:pt x="10051" y="21259"/>
                    </a:moveTo>
                    <a:lnTo>
                      <a:pt x="9971" y="21268"/>
                    </a:lnTo>
                    <a:lnTo>
                      <a:pt x="9979" y="21298"/>
                    </a:lnTo>
                    <a:lnTo>
                      <a:pt x="10051" y="21259"/>
                    </a:lnTo>
                    <a:close/>
                    <a:moveTo>
                      <a:pt x="9971" y="21268"/>
                    </a:moveTo>
                    <a:lnTo>
                      <a:pt x="8279" y="14618"/>
                    </a:lnTo>
                    <a:lnTo>
                      <a:pt x="5094" y="2656"/>
                    </a:lnTo>
                    <a:lnTo>
                      <a:pt x="0" y="5972"/>
                    </a:lnTo>
                    <a:lnTo>
                      <a:pt x="6850" y="21590"/>
                    </a:lnTo>
                    <a:lnTo>
                      <a:pt x="9971" y="21268"/>
                    </a:lnTo>
                    <a:close/>
                  </a:path>
                </a:pathLst>
              </a:custGeom>
              <a:solidFill>
                <a:srgbClr val="00a99d"/>
              </a:solidFill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" name="CustomShape 15"/>
              <p:cNvSpPr/>
              <p:nvPr/>
            </p:nvSpPr>
            <p:spPr>
              <a:xfrm>
                <a:off x="8211240" y="3102480"/>
                <a:ext cx="293400" cy="309960"/>
              </a:xfrm>
              <a:custGeom>
                <a:avLst/>
                <a:gdLst/>
                <a:ahLst/>
                <a:rect l="l" t="t" r="r" b="b"/>
                <a:pathLst>
                  <a:path w="21270" h="21590">
                    <a:moveTo>
                      <a:pt x="18368" y="24"/>
                    </a:moveTo>
                    <a:cubicBezTo>
                      <a:pt x="18211" y="-8"/>
                      <a:pt x="18054" y="-10"/>
                      <a:pt x="17901" y="28"/>
                    </a:cubicBezTo>
                    <a:cubicBezTo>
                      <a:pt x="16677" y="331"/>
                      <a:pt x="16117" y="2854"/>
                      <a:pt x="16646" y="5658"/>
                    </a:cubicBezTo>
                    <a:cubicBezTo>
                      <a:pt x="17175" y="8463"/>
                      <a:pt x="18593" y="10489"/>
                      <a:pt x="19816" y="10186"/>
                    </a:cubicBezTo>
                    <a:cubicBezTo>
                      <a:pt x="21040" y="9883"/>
                      <a:pt x="21600" y="7364"/>
                      <a:pt x="21071" y="4560"/>
                    </a:cubicBezTo>
                    <a:cubicBezTo>
                      <a:pt x="20608" y="2106"/>
                      <a:pt x="19466" y="247"/>
                      <a:pt x="18368" y="24"/>
                    </a:cubicBezTo>
                    <a:close/>
                    <a:moveTo>
                      <a:pt x="15350" y="255"/>
                    </a:moveTo>
                    <a:lnTo>
                      <a:pt x="5196" y="2477"/>
                    </a:lnTo>
                    <a:lnTo>
                      <a:pt x="8279" y="14618"/>
                    </a:lnTo>
                    <a:lnTo>
                      <a:pt x="10051" y="21259"/>
                    </a:lnTo>
                    <a:lnTo>
                      <a:pt x="18174" y="17106"/>
                    </a:lnTo>
                    <a:lnTo>
                      <a:pt x="16935" y="9706"/>
                    </a:lnTo>
                    <a:lnTo>
                      <a:pt x="18205" y="9964"/>
                    </a:lnTo>
                    <a:cubicBezTo>
                      <a:pt x="18253" y="9973"/>
                      <a:pt x="18284" y="9905"/>
                      <a:pt x="18247" y="9868"/>
                    </a:cubicBezTo>
                    <a:cubicBezTo>
                      <a:pt x="16463" y="8089"/>
                      <a:pt x="15610" y="3514"/>
                      <a:pt x="16585" y="1065"/>
                    </a:cubicBezTo>
                    <a:cubicBezTo>
                      <a:pt x="16606" y="1013"/>
                      <a:pt x="16554" y="963"/>
                      <a:pt x="16513" y="995"/>
                    </a:cubicBezTo>
                    <a:lnTo>
                      <a:pt x="15597" y="1719"/>
                    </a:lnTo>
                    <a:lnTo>
                      <a:pt x="15350" y="255"/>
                    </a:lnTo>
                    <a:close/>
                    <a:moveTo>
                      <a:pt x="10051" y="21259"/>
                    </a:moveTo>
                    <a:lnTo>
                      <a:pt x="9971" y="21268"/>
                    </a:lnTo>
                    <a:lnTo>
                      <a:pt x="9979" y="21298"/>
                    </a:lnTo>
                    <a:lnTo>
                      <a:pt x="10051" y="21259"/>
                    </a:lnTo>
                    <a:close/>
                    <a:moveTo>
                      <a:pt x="9971" y="21268"/>
                    </a:moveTo>
                    <a:lnTo>
                      <a:pt x="8279" y="14618"/>
                    </a:lnTo>
                    <a:lnTo>
                      <a:pt x="5094" y="2656"/>
                    </a:lnTo>
                    <a:lnTo>
                      <a:pt x="0" y="5972"/>
                    </a:lnTo>
                    <a:lnTo>
                      <a:pt x="6850" y="21590"/>
                    </a:lnTo>
                    <a:lnTo>
                      <a:pt x="9971" y="21268"/>
                    </a:lnTo>
                    <a:close/>
                  </a:path>
                </a:pathLst>
              </a:custGeom>
              <a:solidFill>
                <a:srgbClr val="00a99d"/>
              </a:solidFill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5" name="Group 16"/>
            <p:cNvGrpSpPr/>
            <p:nvPr/>
          </p:nvGrpSpPr>
          <p:grpSpPr>
            <a:xfrm>
              <a:off x="1580400" y="3479400"/>
              <a:ext cx="6971760" cy="332280"/>
              <a:chOff x="1580400" y="3479400"/>
              <a:chExt cx="6971760" cy="332280"/>
            </a:xfrm>
          </p:grpSpPr>
          <p:sp>
            <p:nvSpPr>
              <p:cNvPr id="446" name="CustomShape 17"/>
              <p:cNvSpPr/>
              <p:nvPr/>
            </p:nvSpPr>
            <p:spPr>
              <a:xfrm>
                <a:off x="4113000" y="3479400"/>
                <a:ext cx="448560" cy="332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r"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10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447" name="CustomShape 18"/>
              <p:cNvSpPr/>
              <p:nvPr/>
            </p:nvSpPr>
            <p:spPr>
              <a:xfrm>
                <a:off x="1580400" y="3479400"/>
                <a:ext cx="448560" cy="332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r"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62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448" name="CustomShape 19"/>
              <p:cNvSpPr/>
              <p:nvPr/>
            </p:nvSpPr>
            <p:spPr>
              <a:xfrm>
                <a:off x="8103600" y="3479400"/>
                <a:ext cx="448560" cy="332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r"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…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</p:grpSp>
      <p:sp>
        <p:nvSpPr>
          <p:cNvPr id="449" name="CustomShape 20"/>
          <p:cNvSpPr/>
          <p:nvPr/>
        </p:nvSpPr>
        <p:spPr>
          <a:xfrm>
            <a:off x="657000" y="5563800"/>
            <a:ext cx="11011320" cy="825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21"/>
          <p:cNvSpPr/>
          <p:nvPr/>
        </p:nvSpPr>
        <p:spPr>
          <a:xfrm>
            <a:off x="681840" y="5644440"/>
            <a:ext cx="10630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4040" indent="-282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Appareiller les concentrations de PM2.5 aux traces GPS</a:t>
            </a:r>
            <a:endParaRPr b="0" lang="en-US" sz="1800" spc="-1" strike="noStrike">
              <a:latin typeface="Arial"/>
            </a:endParaRPr>
          </a:p>
          <a:p>
            <a:pPr marL="284040" indent="-282240" algn="just">
              <a:lnSpc>
                <a:spcPct val="100000"/>
              </a:lnSpc>
              <a:spcBef>
                <a:spcPts val="56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Mettre en contexte les données (qualité de l’air de la Métropole, conditions météorologiques)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raphique 2" descr=""/>
          <p:cNvPicPr/>
          <p:nvPr/>
        </p:nvPicPr>
        <p:blipFill>
          <a:blip r:embed="rId1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452" name="CustomShape 1"/>
          <p:cNvSpPr/>
          <p:nvPr/>
        </p:nvSpPr>
        <p:spPr>
          <a:xfrm>
            <a:off x="-1344240" y="123120"/>
            <a:ext cx="1486512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Le corpus des données : GPS / Accéléromètrie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201240" y="-839520"/>
            <a:ext cx="11664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Image 12" descr=""/>
          <p:cNvPicPr/>
          <p:nvPr/>
        </p:nvPicPr>
        <p:blipFill>
          <a:blip r:embed="rId2"/>
          <a:stretch/>
        </p:blipFill>
        <p:spPr>
          <a:xfrm>
            <a:off x="5852880" y="917640"/>
            <a:ext cx="6192360" cy="1297080"/>
          </a:xfrm>
          <a:prstGeom prst="rect">
            <a:avLst/>
          </a:prstGeom>
          <a:ln>
            <a:noFill/>
          </a:ln>
        </p:spPr>
      </p:pic>
      <p:sp>
        <p:nvSpPr>
          <p:cNvPr id="455" name="CustomShape 3"/>
          <p:cNvSpPr/>
          <p:nvPr/>
        </p:nvSpPr>
        <p:spPr>
          <a:xfrm>
            <a:off x="1344960" y="1192320"/>
            <a:ext cx="143712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Collecte :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232560" y="4869000"/>
            <a:ext cx="11659680" cy="1651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5"/>
          <p:cNvSpPr/>
          <p:nvPr/>
        </p:nvSpPr>
        <p:spPr>
          <a:xfrm>
            <a:off x="344520" y="4869000"/>
            <a:ext cx="9016560" cy="16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Principaux indicateurs attendus :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Distance et temps des déplacements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Itinéraires de déplacement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Indicateurs activité physique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>
            <a:off x="204840" y="2806920"/>
            <a:ext cx="6897600" cy="188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spcAft>
                <a:spcPts val="598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Deux types de mesures :</a:t>
            </a:r>
            <a:endParaRPr b="0" lang="en-US" sz="1800" spc="-1" strike="noStrike">
              <a:latin typeface="Arial"/>
            </a:endParaRPr>
          </a:p>
          <a:p>
            <a:pPr marL="285840" indent="-284040" algn="just">
              <a:lnSpc>
                <a:spcPct val="100000"/>
              </a:lnSpc>
              <a:buClr>
                <a:srgbClr val="5b9bd5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5b9bd5"/>
                </a:solidFill>
                <a:latin typeface="Arial"/>
                <a:ea typeface="Arial"/>
              </a:rPr>
              <a:t>GPS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Enregistrement toutes les secondes. Il s’arrête au bout de 5 minutes si aucun mouvement.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 algn="just">
              <a:lnSpc>
                <a:spcPct val="100000"/>
              </a:lnSpc>
              <a:buClr>
                <a:srgbClr val="5b9bd5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5b9bd5"/>
                </a:solidFill>
                <a:latin typeface="Arial"/>
                <a:ea typeface="Arial"/>
              </a:rPr>
              <a:t>Accéléromètrie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Fréquence de 30 Hz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177480" y="2006640"/>
            <a:ext cx="6192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5 sessions de mesures 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capteur porté pendant 7 jours de collecte consécutifs (la collecte est continue de J1 à J7)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7529760" y="2646720"/>
            <a:ext cx="222408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Capteur Sensedoc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1" name="Image 14" descr=""/>
          <p:cNvPicPr/>
          <p:nvPr/>
        </p:nvPicPr>
        <p:blipFill>
          <a:blip r:embed="rId3"/>
          <a:srcRect l="20409" t="0" r="20762" b="0"/>
          <a:stretch/>
        </p:blipFill>
        <p:spPr>
          <a:xfrm rot="5400000">
            <a:off x="9711000" y="2626560"/>
            <a:ext cx="1651320" cy="2108880"/>
          </a:xfrm>
          <a:prstGeom prst="rect">
            <a:avLst/>
          </a:prstGeom>
          <a:ln>
            <a:noFill/>
          </a:ln>
        </p:spPr>
      </p:pic>
      <p:pic>
        <p:nvPicPr>
          <p:cNvPr id="462" name="Image 1" descr=""/>
          <p:cNvPicPr/>
          <p:nvPr/>
        </p:nvPicPr>
        <p:blipFill>
          <a:blip r:embed="rId4"/>
          <a:stretch/>
        </p:blipFill>
        <p:spPr>
          <a:xfrm>
            <a:off x="7722000" y="3242880"/>
            <a:ext cx="1942560" cy="1182960"/>
          </a:xfrm>
          <a:prstGeom prst="rect">
            <a:avLst/>
          </a:prstGeom>
          <a:ln>
            <a:noFill/>
          </a:ln>
        </p:spPr>
      </p:pic>
      <p:pic>
        <p:nvPicPr>
          <p:cNvPr id="463" name="Image 1" descr=""/>
          <p:cNvPicPr/>
          <p:nvPr/>
        </p:nvPicPr>
        <p:blipFill>
          <a:blip r:embed="rId5"/>
          <a:srcRect l="52284" t="-4162" r="-47716" b="4162"/>
          <a:stretch/>
        </p:blipFill>
        <p:spPr>
          <a:xfrm>
            <a:off x="433440" y="991440"/>
            <a:ext cx="1341720" cy="8503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raphique 2" descr=""/>
          <p:cNvPicPr/>
          <p:nvPr/>
        </p:nvPicPr>
        <p:blipFill>
          <a:blip r:embed="rId1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465" name="CustomShape 1"/>
          <p:cNvSpPr/>
          <p:nvPr/>
        </p:nvSpPr>
        <p:spPr>
          <a:xfrm>
            <a:off x="-1344240" y="123120"/>
            <a:ext cx="1486512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Le corpus des données : GPS / Accéléromètrie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201240" y="-839520"/>
            <a:ext cx="11664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3"/>
          <p:cNvSpPr/>
          <p:nvPr/>
        </p:nvSpPr>
        <p:spPr>
          <a:xfrm>
            <a:off x="1350000" y="1192320"/>
            <a:ext cx="23986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Pré-traitements :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8" name="CustomShape 4"/>
          <p:cNvSpPr/>
          <p:nvPr/>
        </p:nvSpPr>
        <p:spPr>
          <a:xfrm>
            <a:off x="681840" y="4205880"/>
            <a:ext cx="11011320" cy="91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"/>
          <p:cNvSpPr/>
          <p:nvPr/>
        </p:nvSpPr>
        <p:spPr>
          <a:xfrm>
            <a:off x="718920" y="4306680"/>
            <a:ext cx="1106100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Vérification de la qualité des données</a:t>
            </a:r>
            <a:endParaRPr b="0" lang="en-US" sz="1800" spc="-1" strike="noStrike">
              <a:latin typeface="Arial"/>
            </a:endParaRPr>
          </a:p>
          <a:p>
            <a:pPr marL="343080" indent="-34128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Nettoyage et séquençage des données GPS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CustomShape 6"/>
          <p:cNvSpPr/>
          <p:nvPr/>
        </p:nvSpPr>
        <p:spPr>
          <a:xfrm>
            <a:off x="657000" y="5303520"/>
            <a:ext cx="11011320" cy="1304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7"/>
          <p:cNvSpPr/>
          <p:nvPr/>
        </p:nvSpPr>
        <p:spPr>
          <a:xfrm>
            <a:off x="696960" y="5458320"/>
            <a:ext cx="10996200" cy="11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just">
              <a:lnSpc>
                <a:spcPct val="107000"/>
              </a:lnSpc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Mise en place d’une méthodes permettant l’enrichissement semi-automatique (modes de transport) des traces s’appuyant sur les données issues des carnets de bord</a:t>
            </a:r>
            <a:endParaRPr b="0" lang="en-US" sz="1800" spc="-1" strike="noStrike">
              <a:latin typeface="Arial"/>
            </a:endParaRPr>
          </a:p>
          <a:p>
            <a:pPr marL="343080" indent="-341280" algn="just">
              <a:lnSpc>
                <a:spcPct val="107000"/>
              </a:lnSpc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Vérification de l’accéléromètrie et indicateurs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2" name="Image 14" descr=""/>
          <p:cNvPicPr/>
          <p:nvPr/>
        </p:nvPicPr>
        <p:blipFill>
          <a:blip r:embed="rId2"/>
          <a:stretch/>
        </p:blipFill>
        <p:spPr>
          <a:xfrm>
            <a:off x="563400" y="2375640"/>
            <a:ext cx="3849120" cy="1719720"/>
          </a:xfrm>
          <a:prstGeom prst="rect">
            <a:avLst/>
          </a:prstGeom>
          <a:ln>
            <a:noFill/>
          </a:ln>
        </p:spPr>
      </p:pic>
      <p:sp>
        <p:nvSpPr>
          <p:cNvPr id="473" name="CustomShape 8"/>
          <p:cNvSpPr/>
          <p:nvPr/>
        </p:nvSpPr>
        <p:spPr>
          <a:xfrm>
            <a:off x="563400" y="2134440"/>
            <a:ext cx="912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9"/>
          <p:cNvSpPr/>
          <p:nvPr/>
        </p:nvSpPr>
        <p:spPr>
          <a:xfrm>
            <a:off x="884520" y="2031120"/>
            <a:ext cx="201780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Au 05/07/2022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5" name="CustomShape 10"/>
          <p:cNvSpPr/>
          <p:nvPr/>
        </p:nvSpPr>
        <p:spPr>
          <a:xfrm>
            <a:off x="-4739760" y="-185760"/>
            <a:ext cx="9576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6" name="Image 18" descr=""/>
          <p:cNvPicPr/>
          <p:nvPr/>
        </p:nvPicPr>
        <p:blipFill>
          <a:blip r:embed="rId3"/>
          <a:stretch/>
        </p:blipFill>
        <p:spPr>
          <a:xfrm>
            <a:off x="4245840" y="1539360"/>
            <a:ext cx="7201800" cy="2316600"/>
          </a:xfrm>
          <a:prstGeom prst="rect">
            <a:avLst/>
          </a:prstGeom>
          <a:ln>
            <a:noFill/>
          </a:ln>
        </p:spPr>
      </p:pic>
      <p:sp>
        <p:nvSpPr>
          <p:cNvPr id="477" name="CustomShape 11"/>
          <p:cNvSpPr/>
          <p:nvPr/>
        </p:nvSpPr>
        <p:spPr>
          <a:xfrm>
            <a:off x="4414680" y="1295280"/>
            <a:ext cx="621792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Résumé fait pour chaque session de mesures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78" name="Image 1" descr=""/>
          <p:cNvPicPr/>
          <p:nvPr/>
        </p:nvPicPr>
        <p:blipFill>
          <a:blip r:embed="rId4"/>
          <a:srcRect l="52284" t="-4162" r="-47716" b="4162"/>
          <a:stretch/>
        </p:blipFill>
        <p:spPr>
          <a:xfrm>
            <a:off x="433440" y="991440"/>
            <a:ext cx="1341720" cy="850320"/>
          </a:xfrm>
          <a:prstGeom prst="rect">
            <a:avLst/>
          </a:prstGeom>
          <a:ln>
            <a:noFill/>
          </a:ln>
        </p:spPr>
      </p:pic>
      <p:sp>
        <p:nvSpPr>
          <p:cNvPr id="479" name="CustomShape 12"/>
          <p:cNvSpPr/>
          <p:nvPr/>
        </p:nvSpPr>
        <p:spPr>
          <a:xfrm>
            <a:off x="4379040" y="1300320"/>
            <a:ext cx="7013880" cy="2498040"/>
          </a:xfrm>
          <a:prstGeom prst="rect">
            <a:avLst/>
          </a:prstGeom>
          <a:noFill/>
          <a:ln w="12708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3728160" y="5517720"/>
            <a:ext cx="5911200" cy="108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Graphique 2" descr=""/>
          <p:cNvPicPr/>
          <p:nvPr/>
        </p:nvPicPr>
        <p:blipFill>
          <a:blip r:embed="rId1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482" name="CustomShape 2"/>
          <p:cNvSpPr/>
          <p:nvPr/>
        </p:nvSpPr>
        <p:spPr>
          <a:xfrm>
            <a:off x="-1344240" y="123120"/>
            <a:ext cx="1486512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Le corpus des données : GPS / Accéléromètrie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83" name="Image 1" descr=""/>
          <p:cNvPicPr/>
          <p:nvPr/>
        </p:nvPicPr>
        <p:blipFill>
          <a:blip r:embed="rId2"/>
          <a:srcRect l="52284" t="-4162" r="-47716" b="4162"/>
          <a:stretch/>
        </p:blipFill>
        <p:spPr>
          <a:xfrm>
            <a:off x="433440" y="991440"/>
            <a:ext cx="1341720" cy="850320"/>
          </a:xfrm>
          <a:prstGeom prst="rect">
            <a:avLst/>
          </a:prstGeom>
          <a:ln>
            <a:noFill/>
          </a:ln>
        </p:spPr>
      </p:pic>
      <p:sp>
        <p:nvSpPr>
          <p:cNvPr id="484" name="CustomShape 3"/>
          <p:cNvSpPr/>
          <p:nvPr/>
        </p:nvSpPr>
        <p:spPr>
          <a:xfrm>
            <a:off x="201240" y="-839520"/>
            <a:ext cx="11664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5" name="Image 9" descr=""/>
          <p:cNvPicPr/>
          <p:nvPr/>
        </p:nvPicPr>
        <p:blipFill>
          <a:blip r:embed="rId3"/>
          <a:stretch/>
        </p:blipFill>
        <p:spPr>
          <a:xfrm>
            <a:off x="2402280" y="1169280"/>
            <a:ext cx="7304040" cy="5385960"/>
          </a:xfrm>
          <a:prstGeom prst="rect">
            <a:avLst/>
          </a:prstGeom>
          <a:ln>
            <a:noFill/>
          </a:ln>
        </p:spPr>
      </p:pic>
      <p:sp>
        <p:nvSpPr>
          <p:cNvPr id="486" name="CustomShape 4"/>
          <p:cNvSpPr/>
          <p:nvPr/>
        </p:nvSpPr>
        <p:spPr>
          <a:xfrm>
            <a:off x="1350000" y="1192320"/>
            <a:ext cx="23986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Pré-traitements :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2239560" y="1666800"/>
            <a:ext cx="7631280" cy="5074920"/>
          </a:xfrm>
          <a:prstGeom prst="rect">
            <a:avLst/>
          </a:prstGeom>
          <a:noFill/>
          <a:ln w="12708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46640" indent="-744840" algn="ctr">
              <a:lnSpc>
                <a:spcPct val="90000"/>
              </a:lnSpc>
              <a:buClr>
                <a:srgbClr val="0070c0"/>
              </a:buClr>
              <a:buFont typeface="StarSymbol"/>
              <a:buAutoNum type="romanUcPeriod"/>
            </a:pPr>
            <a:r>
              <a:rPr b="1" lang="en-US" sz="6000" spc="-1" strike="noStrike">
                <a:solidFill>
                  <a:srgbClr val="0070c0"/>
                </a:solidFill>
                <a:latin typeface="Calibri Light"/>
                <a:ea typeface="Arial"/>
              </a:rPr>
              <a:t>Objectifs scientifiques 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523880" y="360216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09C5B99-2839-4239-AE67-8A06AC49F37B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raphique 2" descr=""/>
          <p:cNvPicPr/>
          <p:nvPr/>
        </p:nvPicPr>
        <p:blipFill>
          <a:blip r:embed="rId1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489" name="CustomShape 1"/>
          <p:cNvSpPr/>
          <p:nvPr/>
        </p:nvSpPr>
        <p:spPr>
          <a:xfrm>
            <a:off x="-1040400" y="99720"/>
            <a:ext cx="138880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Le corpus des données : Carnet de mobilité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0" name="Image 7" descr=""/>
          <p:cNvPicPr/>
          <p:nvPr/>
        </p:nvPicPr>
        <p:blipFill>
          <a:blip r:embed="rId2"/>
          <a:srcRect l="18546" t="0" r="0" b="9416"/>
          <a:stretch/>
        </p:blipFill>
        <p:spPr>
          <a:xfrm>
            <a:off x="459000" y="991440"/>
            <a:ext cx="1380600" cy="740160"/>
          </a:xfrm>
          <a:prstGeom prst="rect">
            <a:avLst/>
          </a:prstGeom>
          <a:ln>
            <a:noFill/>
          </a:ln>
        </p:spPr>
      </p:pic>
      <p:grpSp>
        <p:nvGrpSpPr>
          <p:cNvPr id="491" name="Group 2"/>
          <p:cNvGrpSpPr/>
          <p:nvPr/>
        </p:nvGrpSpPr>
        <p:grpSpPr>
          <a:xfrm>
            <a:off x="2323440" y="1008000"/>
            <a:ext cx="4475520" cy="981360"/>
            <a:chOff x="2323440" y="1008000"/>
            <a:chExt cx="4475520" cy="981360"/>
          </a:xfrm>
        </p:grpSpPr>
        <p:pic>
          <p:nvPicPr>
            <p:cNvPr id="492" name="Image 12" descr=""/>
            <p:cNvPicPr/>
            <p:nvPr/>
          </p:nvPicPr>
          <p:blipFill>
            <a:blip r:embed="rId3"/>
            <a:stretch/>
          </p:blipFill>
          <p:spPr>
            <a:xfrm>
              <a:off x="2323440" y="1008000"/>
              <a:ext cx="4475520" cy="937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3" name="CustomShape 3"/>
            <p:cNvSpPr/>
            <p:nvPr/>
          </p:nvSpPr>
          <p:spPr>
            <a:xfrm>
              <a:off x="2692080" y="1577160"/>
              <a:ext cx="2401560" cy="41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4" name="CustomShape 4"/>
          <p:cNvSpPr/>
          <p:nvPr/>
        </p:nvSpPr>
        <p:spPr>
          <a:xfrm>
            <a:off x="232560" y="4825800"/>
            <a:ext cx="11659680" cy="1694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5"/>
          <p:cNvSpPr/>
          <p:nvPr/>
        </p:nvSpPr>
        <p:spPr>
          <a:xfrm>
            <a:off x="298080" y="4825800"/>
            <a:ext cx="9016560" cy="16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Principaux indicateurs attendus :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Chaîne de déplacements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Mode de transport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Budget temps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96" name="CustomShape 6"/>
          <p:cNvSpPr/>
          <p:nvPr/>
        </p:nvSpPr>
        <p:spPr>
          <a:xfrm>
            <a:off x="427320" y="2314080"/>
            <a:ext cx="6046920" cy="16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8 sessions de mesures 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7 jours de collecte de données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Session 0 (8 jours de collecte) : Schéma de déplacement expliqué et réalisé avec l’enquêteur pour 2 journées: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à J0 pour J-1, et à J8 pour J7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97" name="Image 1" descr=""/>
          <p:cNvPicPr/>
          <p:nvPr/>
        </p:nvPicPr>
        <p:blipFill>
          <a:blip r:embed="rId4"/>
          <a:stretch/>
        </p:blipFill>
        <p:spPr>
          <a:xfrm>
            <a:off x="6850080" y="1051200"/>
            <a:ext cx="4930560" cy="3741480"/>
          </a:xfrm>
          <a:prstGeom prst="rect">
            <a:avLst/>
          </a:prstGeom>
          <a:ln>
            <a:noFill/>
          </a:ln>
        </p:spPr>
      </p:pic>
      <p:sp>
        <p:nvSpPr>
          <p:cNvPr id="498" name="CustomShape 7"/>
          <p:cNvSpPr/>
          <p:nvPr/>
        </p:nvSpPr>
        <p:spPr>
          <a:xfrm>
            <a:off x="11072880" y="6840"/>
            <a:ext cx="1123920" cy="720000"/>
          </a:xfrm>
          <a:prstGeom prst="rect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raphique 2" descr=""/>
          <p:cNvPicPr/>
          <p:nvPr/>
        </p:nvPicPr>
        <p:blipFill>
          <a:blip r:embed="rId1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500" name="CustomShape 1"/>
          <p:cNvSpPr/>
          <p:nvPr/>
        </p:nvSpPr>
        <p:spPr>
          <a:xfrm>
            <a:off x="-1040400" y="99720"/>
            <a:ext cx="1388808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Le corpus des données : Carnet de mobilité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501" name="Group 2"/>
          <p:cNvGrpSpPr/>
          <p:nvPr/>
        </p:nvGrpSpPr>
        <p:grpSpPr>
          <a:xfrm>
            <a:off x="141840" y="1413000"/>
            <a:ext cx="11764800" cy="2374200"/>
            <a:chOff x="141840" y="1413000"/>
            <a:chExt cx="11764800" cy="2374200"/>
          </a:xfrm>
        </p:grpSpPr>
        <p:grpSp>
          <p:nvGrpSpPr>
            <p:cNvPr id="502" name="Group 3"/>
            <p:cNvGrpSpPr/>
            <p:nvPr/>
          </p:nvGrpSpPr>
          <p:grpSpPr>
            <a:xfrm>
              <a:off x="2294280" y="1413000"/>
              <a:ext cx="9612360" cy="2109600"/>
              <a:chOff x="2294280" y="1413000"/>
              <a:chExt cx="9612360" cy="2109600"/>
            </a:xfrm>
          </p:grpSpPr>
          <p:pic>
            <p:nvPicPr>
              <p:cNvPr id="503" name="Image 12" descr=""/>
              <p:cNvPicPr/>
              <p:nvPr/>
            </p:nvPicPr>
            <p:blipFill>
              <a:blip r:embed="rId2"/>
              <a:stretch/>
            </p:blipFill>
            <p:spPr>
              <a:xfrm>
                <a:off x="2294280" y="1413000"/>
                <a:ext cx="9612360" cy="20142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04" name="CustomShape 4"/>
              <p:cNvSpPr/>
              <p:nvPr/>
            </p:nvSpPr>
            <p:spPr>
              <a:xfrm>
                <a:off x="3086280" y="2635200"/>
                <a:ext cx="5159520" cy="887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05" name="CustomShape 5"/>
            <p:cNvSpPr/>
            <p:nvPr/>
          </p:nvSpPr>
          <p:spPr>
            <a:xfrm>
              <a:off x="141840" y="2874600"/>
              <a:ext cx="1110780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               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Carnets collectés  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b050"/>
                  </a:solidFill>
                  <a:latin typeface="Arial"/>
                  <a:ea typeface="Arial"/>
                </a:rPr>
                <a:t>                  </a:t>
              </a:r>
              <a:r>
                <a:rPr b="0" lang="en-US" sz="1400" spc="-1" strike="noStrike">
                  <a:solidFill>
                    <a:srgbClr val="00b050"/>
                  </a:solidFill>
                  <a:latin typeface="Arial"/>
                  <a:ea typeface="Arial"/>
                </a:rPr>
                <a:t>Carnets corrigés  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ff510e"/>
                  </a:solidFill>
                  <a:latin typeface="Arial"/>
                  <a:ea typeface="Arial"/>
                </a:rPr>
                <a:t>              </a:t>
              </a:r>
              <a:r>
                <a:rPr b="0" lang="en-US" sz="1400" spc="-1" strike="noStrike">
                  <a:solidFill>
                    <a:srgbClr val="ff510e"/>
                  </a:solidFill>
                  <a:latin typeface="Arial"/>
                  <a:ea typeface="Arial"/>
                </a:rPr>
                <a:t>Carnets numérisés</a:t>
              </a:r>
              <a:r>
                <a:rPr b="0" lang="en-US" sz="1800" spc="-1" strike="noStrike">
                  <a:solidFill>
                    <a:srgbClr val="ff510e"/>
                  </a:solidFill>
                  <a:latin typeface="Arial"/>
                  <a:ea typeface="Arial"/>
                </a:rPr>
                <a:t>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06" name="CustomShape 6"/>
            <p:cNvSpPr/>
            <p:nvPr/>
          </p:nvSpPr>
          <p:spPr>
            <a:xfrm>
              <a:off x="2494440" y="2929320"/>
              <a:ext cx="322200" cy="69084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i="1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73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000" spc="-1" strike="noStrike">
                  <a:solidFill>
                    <a:srgbClr val="00b050"/>
                  </a:solidFill>
                  <a:latin typeface="Arial"/>
                  <a:ea typeface="Arial"/>
                </a:rPr>
                <a:t>72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000" spc="-1" strike="noStrike">
                  <a:solidFill>
                    <a:srgbClr val="ff510e"/>
                  </a:solidFill>
                  <a:latin typeface="Arial"/>
                  <a:ea typeface="Arial"/>
                </a:rPr>
                <a:t>19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507" name="Line 7"/>
            <p:cNvSpPr/>
            <p:nvPr/>
          </p:nvSpPr>
          <p:spPr>
            <a:xfrm>
              <a:off x="2673720" y="2779200"/>
              <a:ext cx="360" cy="15768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CustomShape 8"/>
            <p:cNvSpPr/>
            <p:nvPr/>
          </p:nvSpPr>
          <p:spPr>
            <a:xfrm>
              <a:off x="2851560" y="2929320"/>
              <a:ext cx="322200" cy="69084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i="1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62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000" spc="-1" strike="noStrike">
                  <a:solidFill>
                    <a:srgbClr val="00b050"/>
                  </a:solidFill>
                  <a:latin typeface="Arial"/>
                  <a:ea typeface="Arial"/>
                </a:rPr>
                <a:t>62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509" name="Line 9"/>
            <p:cNvSpPr/>
            <p:nvPr/>
          </p:nvSpPr>
          <p:spPr>
            <a:xfrm>
              <a:off x="3030840" y="2542320"/>
              <a:ext cx="360" cy="3945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0" name="CustomShape 10"/>
            <p:cNvSpPr/>
            <p:nvPr/>
          </p:nvSpPr>
          <p:spPr>
            <a:xfrm>
              <a:off x="3588480" y="2929320"/>
              <a:ext cx="322200" cy="69084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i="1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48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000" spc="-1" strike="noStrike">
                  <a:solidFill>
                    <a:srgbClr val="00b050"/>
                  </a:solidFill>
                  <a:latin typeface="Arial"/>
                  <a:ea typeface="Arial"/>
                </a:rPr>
                <a:t>45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511" name="Line 11"/>
            <p:cNvSpPr/>
            <p:nvPr/>
          </p:nvSpPr>
          <p:spPr>
            <a:xfrm>
              <a:off x="3750120" y="2542320"/>
              <a:ext cx="360" cy="3945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12"/>
            <p:cNvSpPr/>
            <p:nvPr/>
          </p:nvSpPr>
          <p:spPr>
            <a:xfrm>
              <a:off x="5039280" y="2929320"/>
              <a:ext cx="322200" cy="69084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i="1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19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US" sz="1000" spc="-1" strike="noStrike">
                  <a:solidFill>
                    <a:srgbClr val="00b050"/>
                  </a:solidFill>
                  <a:latin typeface="Arial"/>
                  <a:ea typeface="Arial"/>
                </a:rPr>
                <a:t>11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513" name="Line 13"/>
            <p:cNvSpPr/>
            <p:nvPr/>
          </p:nvSpPr>
          <p:spPr>
            <a:xfrm>
              <a:off x="5218560" y="2494440"/>
              <a:ext cx="360" cy="39492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14" name="CustomShape 14"/>
          <p:cNvSpPr/>
          <p:nvPr/>
        </p:nvSpPr>
        <p:spPr>
          <a:xfrm>
            <a:off x="584640" y="4534560"/>
            <a:ext cx="11011320" cy="1136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15"/>
          <p:cNvSpPr/>
          <p:nvPr/>
        </p:nvSpPr>
        <p:spPr>
          <a:xfrm>
            <a:off x="597960" y="4569840"/>
            <a:ext cx="10806480" cy="1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just">
              <a:lnSpc>
                <a:spcPct val="107000"/>
              </a:lnSpc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Vérification des carnets de mobilité : à J8 avec l’enquêtrice et par 2 membres l’équipe Intermob (scientifique et terrain)</a:t>
            </a:r>
            <a:endParaRPr b="0" lang="en-US" sz="1800" spc="-1" strike="noStrike">
              <a:latin typeface="Arial"/>
            </a:endParaRPr>
          </a:p>
          <a:p>
            <a:pPr marL="343080" indent="-341280" algn="just">
              <a:lnSpc>
                <a:spcPct val="107000"/>
              </a:lnSpc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Retour commentaires aux participants distribuées au début de la session suivante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7000"/>
              </a:lnSpc>
              <a:spcBef>
                <a:spcPts val="598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16" name="CustomShape 16"/>
          <p:cNvSpPr/>
          <p:nvPr/>
        </p:nvSpPr>
        <p:spPr>
          <a:xfrm>
            <a:off x="602640" y="5817240"/>
            <a:ext cx="11011320" cy="588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17"/>
          <p:cNvSpPr/>
          <p:nvPr/>
        </p:nvSpPr>
        <p:spPr>
          <a:xfrm>
            <a:off x="642600" y="5909040"/>
            <a:ext cx="109962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just">
              <a:lnSpc>
                <a:spcPct val="107000"/>
              </a:lnSpc>
              <a:spcBef>
                <a:spcPts val="598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Saisie des carnets de mobilité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CustomShape 18"/>
          <p:cNvSpPr/>
          <p:nvPr/>
        </p:nvSpPr>
        <p:spPr>
          <a:xfrm>
            <a:off x="1813320" y="1078560"/>
            <a:ext cx="239868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Pré-traitements :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19" name="Image 7" descr=""/>
          <p:cNvPicPr/>
          <p:nvPr/>
        </p:nvPicPr>
        <p:blipFill>
          <a:blip r:embed="rId3"/>
          <a:srcRect l="18546" t="0" r="0" b="9416"/>
          <a:stretch/>
        </p:blipFill>
        <p:spPr>
          <a:xfrm>
            <a:off x="459000" y="991440"/>
            <a:ext cx="1380600" cy="740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Image 3" descr=""/>
          <p:cNvPicPr/>
          <p:nvPr/>
        </p:nvPicPr>
        <p:blipFill>
          <a:blip r:embed="rId1"/>
          <a:stretch/>
        </p:blipFill>
        <p:spPr>
          <a:xfrm>
            <a:off x="5796000" y="635040"/>
            <a:ext cx="6251400" cy="6251400"/>
          </a:xfrm>
          <a:prstGeom prst="rect">
            <a:avLst/>
          </a:prstGeom>
          <a:ln>
            <a:noFill/>
          </a:ln>
        </p:spPr>
      </p:pic>
      <p:pic>
        <p:nvPicPr>
          <p:cNvPr id="521" name="Graphique 2" descr=""/>
          <p:cNvPicPr/>
          <p:nvPr/>
        </p:nvPicPr>
        <p:blipFill>
          <a:blip r:embed="rId2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522" name="CustomShape 1"/>
          <p:cNvSpPr/>
          <p:nvPr/>
        </p:nvSpPr>
        <p:spPr>
          <a:xfrm>
            <a:off x="-1148760" y="99720"/>
            <a:ext cx="13200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Le corpus des données : Contexte spatial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23" name="Image 2" descr=""/>
          <p:cNvPicPr/>
          <p:nvPr/>
        </p:nvPicPr>
        <p:blipFill>
          <a:blip r:embed="rId3"/>
          <a:stretch/>
        </p:blipFill>
        <p:spPr>
          <a:xfrm>
            <a:off x="47160" y="1151280"/>
            <a:ext cx="1560240" cy="69660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828000" y="1926360"/>
            <a:ext cx="3104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Analyse de la cyclabilité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1506960" y="1067400"/>
            <a:ext cx="4265280" cy="6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Densité urbaine, typologie des territoires, accessibilité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311040" y="1962360"/>
            <a:ext cx="480240" cy="3423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5"/>
          <p:cNvSpPr/>
          <p:nvPr/>
        </p:nvSpPr>
        <p:spPr>
          <a:xfrm>
            <a:off x="232560" y="5254560"/>
            <a:ext cx="6549120" cy="12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6"/>
          <p:cNvSpPr/>
          <p:nvPr/>
        </p:nvSpPr>
        <p:spPr>
          <a:xfrm>
            <a:off x="298080" y="5238720"/>
            <a:ext cx="6522120" cy="12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Principaux indicateurs attendus :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48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Indice globale de cyclabilité sur le périmètre SMMAG</a:t>
            </a:r>
            <a:endParaRPr b="0" lang="en-US" sz="2000" spc="-1" strike="noStrike">
              <a:latin typeface="Arial"/>
            </a:endParaRPr>
          </a:p>
          <a:p>
            <a:pPr marL="306000" indent="-304200">
              <a:lnSpc>
                <a:spcPct val="100000"/>
              </a:lnSpc>
              <a:spcBef>
                <a:spcPts val="848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Indice selon les itinéraires des participants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48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29" name="CustomShape 7"/>
          <p:cNvSpPr/>
          <p:nvPr/>
        </p:nvSpPr>
        <p:spPr>
          <a:xfrm>
            <a:off x="357120" y="2484000"/>
            <a:ext cx="4367520" cy="23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1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(1) Typologie des infrastructures cyclables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(2) Connectivité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(3) Topographie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(4) Condition trafic routier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(5) Stationnement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(6) Environnement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(7) Lieux d’intérêts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CustomShape 8"/>
          <p:cNvSpPr/>
          <p:nvPr/>
        </p:nvSpPr>
        <p:spPr>
          <a:xfrm>
            <a:off x="4040640" y="2571840"/>
            <a:ext cx="112680" cy="2512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600">
            <a:solidFill>
              <a:schemeClr val="tx1"/>
            </a:solidFill>
            <a:round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9"/>
          <p:cNvSpPr/>
          <p:nvPr/>
        </p:nvSpPr>
        <p:spPr>
          <a:xfrm>
            <a:off x="4329000" y="3438360"/>
            <a:ext cx="1465200" cy="7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Indice globale de cyclabilité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2" name="CustomShape 10"/>
          <p:cNvSpPr/>
          <p:nvPr/>
        </p:nvSpPr>
        <p:spPr>
          <a:xfrm>
            <a:off x="5812200" y="819000"/>
            <a:ext cx="6227640" cy="607680"/>
          </a:xfrm>
          <a:prstGeom prst="rect">
            <a:avLst/>
          </a:prstGeom>
          <a:solidFill>
            <a:schemeClr val="bg1">
              <a:alpha val="58999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Réseau cyclable sur le périmètre géographique du SMMAG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raphique 2" descr=""/>
          <p:cNvPicPr/>
          <p:nvPr/>
        </p:nvPicPr>
        <p:blipFill>
          <a:blip r:embed="rId1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534" name="CustomShape 1"/>
          <p:cNvSpPr/>
          <p:nvPr/>
        </p:nvSpPr>
        <p:spPr>
          <a:xfrm>
            <a:off x="-890280" y="99720"/>
            <a:ext cx="1280160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Le corpus des données : Questionnaires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535" name="Group 2"/>
          <p:cNvGrpSpPr/>
          <p:nvPr/>
        </p:nvGrpSpPr>
        <p:grpSpPr>
          <a:xfrm>
            <a:off x="442800" y="1124640"/>
            <a:ext cx="568080" cy="697320"/>
            <a:chOff x="442800" y="1124640"/>
            <a:chExt cx="568080" cy="697320"/>
          </a:xfrm>
        </p:grpSpPr>
        <p:sp>
          <p:nvSpPr>
            <p:cNvPr id="536" name="CustomShape 3"/>
            <p:cNvSpPr/>
            <p:nvPr/>
          </p:nvSpPr>
          <p:spPr>
            <a:xfrm rot="20899200">
              <a:off x="500400" y="1163880"/>
              <a:ext cx="452160" cy="618840"/>
            </a:xfrm>
            <a:prstGeom prst="rect">
              <a:avLst/>
            </a:prstGeom>
            <a:solidFill>
              <a:srgbClr val="ffffff"/>
            </a:solidFill>
            <a:ln w="381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4"/>
            <p:cNvSpPr/>
            <p:nvPr/>
          </p:nvSpPr>
          <p:spPr>
            <a:xfrm rot="20899200">
              <a:off x="488160" y="1199520"/>
              <a:ext cx="389520" cy="12168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5"/>
            <p:cNvSpPr/>
            <p:nvPr/>
          </p:nvSpPr>
          <p:spPr>
            <a:xfrm rot="20899200">
              <a:off x="507600" y="1340640"/>
              <a:ext cx="389520" cy="4104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6"/>
            <p:cNvSpPr/>
            <p:nvPr/>
          </p:nvSpPr>
          <p:spPr>
            <a:xfrm rot="20899200">
              <a:off x="568080" y="1588680"/>
              <a:ext cx="389520" cy="13752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7"/>
            <p:cNvSpPr/>
            <p:nvPr/>
          </p:nvSpPr>
          <p:spPr>
            <a:xfrm rot="20899200">
              <a:off x="526320" y="1453680"/>
              <a:ext cx="32400" cy="370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8"/>
            <p:cNvSpPr/>
            <p:nvPr/>
          </p:nvSpPr>
          <p:spPr>
            <a:xfrm rot="20899200">
              <a:off x="536400" y="1503000"/>
              <a:ext cx="32400" cy="370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9"/>
            <p:cNvSpPr/>
            <p:nvPr/>
          </p:nvSpPr>
          <p:spPr>
            <a:xfrm rot="20899200">
              <a:off x="546840" y="1552320"/>
              <a:ext cx="32400" cy="370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10"/>
            <p:cNvSpPr/>
            <p:nvPr/>
          </p:nvSpPr>
          <p:spPr>
            <a:xfrm rot="20899200">
              <a:off x="730080" y="1411200"/>
              <a:ext cx="32400" cy="370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11"/>
            <p:cNvSpPr/>
            <p:nvPr/>
          </p:nvSpPr>
          <p:spPr>
            <a:xfrm rot="20899200">
              <a:off x="740160" y="1460880"/>
              <a:ext cx="32400" cy="370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12"/>
            <p:cNvSpPr/>
            <p:nvPr/>
          </p:nvSpPr>
          <p:spPr>
            <a:xfrm rot="20899200">
              <a:off x="750600" y="1510200"/>
              <a:ext cx="32400" cy="370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6" name="CustomShape 13"/>
          <p:cNvSpPr/>
          <p:nvPr/>
        </p:nvSpPr>
        <p:spPr>
          <a:xfrm>
            <a:off x="830160" y="1043280"/>
            <a:ext cx="209160" cy="20916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5e5e5e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14"/>
          <p:cNvSpPr/>
          <p:nvPr/>
        </p:nvSpPr>
        <p:spPr>
          <a:xfrm>
            <a:off x="260280" y="1312200"/>
            <a:ext cx="11489040" cy="44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 suivi sur deux ans de différentes données déclaratives afin de: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1/ Evaluer les effets de l’intervention sur: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Qualité de vie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(physique, psychologique, sociale)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Attitudes et motivations envers la voiture et les modes de transport alternatifs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Habitudes de déplacement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Auto-efficacité à changer de comportement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2/ Evaluer si ces effets dépendent de: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Caractéristiques socio-démographiques et spatiales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(composition du foyer, lieu d’habitation, type de travail, revenus...)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Histoire de mobilité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-828000" y="99720"/>
            <a:ext cx="1210032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Principes des traitements et analyses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49" name="Graphique 4" descr=""/>
          <p:cNvPicPr/>
          <p:nvPr/>
        </p:nvPicPr>
        <p:blipFill>
          <a:blip r:embed="rId1"/>
          <a:stretch/>
        </p:blipFill>
        <p:spPr>
          <a:xfrm>
            <a:off x="0" y="78840"/>
            <a:ext cx="912600" cy="912600"/>
          </a:xfrm>
          <a:prstGeom prst="rect">
            <a:avLst/>
          </a:prstGeom>
          <a:ln>
            <a:noFill/>
          </a:ln>
        </p:spPr>
      </p:pic>
      <p:pic>
        <p:nvPicPr>
          <p:cNvPr id="550" name="Image" descr=""/>
          <p:cNvPicPr/>
          <p:nvPr/>
        </p:nvPicPr>
        <p:blipFill>
          <a:blip r:embed="rId2"/>
          <a:stretch/>
        </p:blipFill>
        <p:spPr>
          <a:xfrm>
            <a:off x="3322080" y="1917000"/>
            <a:ext cx="4251960" cy="1790640"/>
          </a:xfrm>
          <a:prstGeom prst="rect">
            <a:avLst/>
          </a:prstGeom>
          <a:ln w="12600">
            <a:noFill/>
          </a:ln>
        </p:spPr>
      </p:pic>
      <p:grpSp>
        <p:nvGrpSpPr>
          <p:cNvPr id="551" name="Group 2"/>
          <p:cNvGrpSpPr/>
          <p:nvPr/>
        </p:nvGrpSpPr>
        <p:grpSpPr>
          <a:xfrm>
            <a:off x="4197960" y="3626640"/>
            <a:ext cx="3545640" cy="3039480"/>
            <a:chOff x="4197960" y="3626640"/>
            <a:chExt cx="3545640" cy="3039480"/>
          </a:xfrm>
        </p:grpSpPr>
        <p:pic>
          <p:nvPicPr>
            <p:cNvPr id="552" name="Image 2" descr=""/>
            <p:cNvPicPr/>
            <p:nvPr/>
          </p:nvPicPr>
          <p:blipFill>
            <a:blip r:embed="rId3"/>
            <a:srcRect l="17531" t="0" r="10531" b="17218"/>
            <a:stretch/>
          </p:blipFill>
          <p:spPr>
            <a:xfrm>
              <a:off x="4197960" y="3626640"/>
              <a:ext cx="3545640" cy="3039480"/>
            </a:xfrm>
            <a:prstGeom prst="rect">
              <a:avLst/>
            </a:prstGeom>
            <a:ln w="12600">
              <a:noFill/>
            </a:ln>
          </p:spPr>
        </p:pic>
        <p:grpSp>
          <p:nvGrpSpPr>
            <p:cNvPr id="553" name="Group 3"/>
            <p:cNvGrpSpPr/>
            <p:nvPr/>
          </p:nvGrpSpPr>
          <p:grpSpPr>
            <a:xfrm>
              <a:off x="4329000" y="5960880"/>
              <a:ext cx="3306960" cy="704880"/>
              <a:chOff x="4329000" y="5960880"/>
              <a:chExt cx="3306960" cy="704880"/>
            </a:xfrm>
          </p:grpSpPr>
          <p:sp>
            <p:nvSpPr>
              <p:cNvPr id="554" name="CustomShape 4"/>
              <p:cNvSpPr/>
              <p:nvPr/>
            </p:nvSpPr>
            <p:spPr>
              <a:xfrm rot="16200000">
                <a:off x="4491000" y="5799240"/>
                <a:ext cx="158400" cy="482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21600" y="21600"/>
                    </a:moveTo>
                    <a:cubicBezTo>
                      <a:pt x="15635" y="21600"/>
                      <a:pt x="10800" y="21333"/>
                      <a:pt x="10800" y="21004"/>
                    </a:cubicBezTo>
                    <a:lnTo>
                      <a:pt x="10800" y="11396"/>
                    </a:lnTo>
                    <a:cubicBezTo>
                      <a:pt x="10800" y="11067"/>
                      <a:pt x="5965" y="10800"/>
                      <a:pt x="0" y="10800"/>
                    </a:cubicBezTo>
                    <a:cubicBezTo>
                      <a:pt x="5965" y="10800"/>
                      <a:pt x="10800" y="10533"/>
                      <a:pt x="10800" y="10204"/>
                    </a:cubicBezTo>
                    <a:lnTo>
                      <a:pt x="10800" y="596"/>
                    </a:lnTo>
                    <a:cubicBezTo>
                      <a:pt x="10800" y="267"/>
                      <a:pt x="15635" y="0"/>
                      <a:pt x="21600" y="0"/>
                    </a:cubicBezTo>
                  </a:path>
                </a:pathLst>
              </a:custGeom>
              <a:noFill/>
              <a:ln w="158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5" name="CustomShape 5"/>
              <p:cNvSpPr/>
              <p:nvPr/>
            </p:nvSpPr>
            <p:spPr>
              <a:xfrm rot="16200000">
                <a:off x="5016960" y="5758920"/>
                <a:ext cx="158400" cy="563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21600" y="21600"/>
                    </a:moveTo>
                    <a:cubicBezTo>
                      <a:pt x="15635" y="21600"/>
                      <a:pt x="10800" y="21371"/>
                      <a:pt x="10800" y="21089"/>
                    </a:cubicBezTo>
                    <a:lnTo>
                      <a:pt x="10800" y="11311"/>
                    </a:lnTo>
                    <a:cubicBezTo>
                      <a:pt x="10800" y="11029"/>
                      <a:pt x="5965" y="10800"/>
                      <a:pt x="0" y="10800"/>
                    </a:cubicBezTo>
                    <a:cubicBezTo>
                      <a:pt x="5965" y="10800"/>
                      <a:pt x="10800" y="10571"/>
                      <a:pt x="10800" y="10289"/>
                    </a:cubicBezTo>
                    <a:lnTo>
                      <a:pt x="10800" y="511"/>
                    </a:lnTo>
                    <a:cubicBezTo>
                      <a:pt x="10800" y="229"/>
                      <a:pt x="15635" y="0"/>
                      <a:pt x="21600" y="0"/>
                    </a:cubicBezTo>
                  </a:path>
                </a:pathLst>
              </a:custGeom>
              <a:noFill/>
              <a:ln w="158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6" name="CustomShape 6"/>
              <p:cNvSpPr/>
              <p:nvPr/>
            </p:nvSpPr>
            <p:spPr>
              <a:xfrm rot="16200000">
                <a:off x="6104520" y="5825520"/>
                <a:ext cx="158400" cy="428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21600" y="21600"/>
                    </a:moveTo>
                    <a:cubicBezTo>
                      <a:pt x="15635" y="21600"/>
                      <a:pt x="10800" y="21300"/>
                      <a:pt x="10800" y="20930"/>
                    </a:cubicBezTo>
                    <a:lnTo>
                      <a:pt x="10800" y="11470"/>
                    </a:lnTo>
                    <a:cubicBezTo>
                      <a:pt x="10800" y="11100"/>
                      <a:pt x="5965" y="10800"/>
                      <a:pt x="0" y="10800"/>
                    </a:cubicBezTo>
                    <a:cubicBezTo>
                      <a:pt x="5965" y="10800"/>
                      <a:pt x="10800" y="10500"/>
                      <a:pt x="10800" y="10130"/>
                    </a:cubicBezTo>
                    <a:lnTo>
                      <a:pt x="10800" y="670"/>
                    </a:lnTo>
                    <a:cubicBezTo>
                      <a:pt x="10800" y="300"/>
                      <a:pt x="15635" y="0"/>
                      <a:pt x="21600" y="0"/>
                    </a:cubicBezTo>
                  </a:path>
                </a:pathLst>
              </a:custGeom>
              <a:noFill/>
              <a:ln w="158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7" name="CustomShape 7"/>
              <p:cNvSpPr/>
              <p:nvPr/>
            </p:nvSpPr>
            <p:spPr>
              <a:xfrm rot="16200000">
                <a:off x="6760800" y="5621040"/>
                <a:ext cx="158400" cy="838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21600" y="21600"/>
                    </a:moveTo>
                    <a:cubicBezTo>
                      <a:pt x="15635" y="21600"/>
                      <a:pt x="10800" y="21446"/>
                      <a:pt x="10800" y="21257"/>
                    </a:cubicBezTo>
                    <a:lnTo>
                      <a:pt x="10800" y="11143"/>
                    </a:lnTo>
                    <a:cubicBezTo>
                      <a:pt x="10800" y="10954"/>
                      <a:pt x="5965" y="10800"/>
                      <a:pt x="0" y="10800"/>
                    </a:cubicBezTo>
                    <a:cubicBezTo>
                      <a:pt x="5965" y="10800"/>
                      <a:pt x="10800" y="10646"/>
                      <a:pt x="10800" y="10457"/>
                    </a:cubicBezTo>
                    <a:lnTo>
                      <a:pt x="10800" y="343"/>
                    </a:lnTo>
                    <a:cubicBezTo>
                      <a:pt x="10800" y="154"/>
                      <a:pt x="15635" y="0"/>
                      <a:pt x="21600" y="0"/>
                    </a:cubicBezTo>
                  </a:path>
                </a:pathLst>
              </a:custGeom>
              <a:noFill/>
              <a:ln w="158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8" name="CustomShape 8"/>
              <p:cNvSpPr/>
              <p:nvPr/>
            </p:nvSpPr>
            <p:spPr>
              <a:xfrm rot="16200000">
                <a:off x="7369200" y="5852520"/>
                <a:ext cx="158400" cy="374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21600" y="21600"/>
                    </a:moveTo>
                    <a:cubicBezTo>
                      <a:pt x="15635" y="21600"/>
                      <a:pt x="10800" y="21257"/>
                      <a:pt x="10800" y="20834"/>
                    </a:cubicBezTo>
                    <a:lnTo>
                      <a:pt x="10800" y="11566"/>
                    </a:lnTo>
                    <a:cubicBezTo>
                      <a:pt x="10800" y="11143"/>
                      <a:pt x="5965" y="10800"/>
                      <a:pt x="0" y="10800"/>
                    </a:cubicBezTo>
                    <a:cubicBezTo>
                      <a:pt x="5965" y="10800"/>
                      <a:pt x="10800" y="10457"/>
                      <a:pt x="10800" y="10034"/>
                    </a:cubicBezTo>
                    <a:lnTo>
                      <a:pt x="10800" y="766"/>
                    </a:lnTo>
                    <a:cubicBezTo>
                      <a:pt x="10800" y="343"/>
                      <a:pt x="15635" y="0"/>
                      <a:pt x="21600" y="0"/>
                    </a:cubicBezTo>
                  </a:path>
                </a:pathLst>
              </a:custGeom>
              <a:noFill/>
              <a:ln w="158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CustomShape 9"/>
              <p:cNvSpPr/>
              <p:nvPr/>
            </p:nvSpPr>
            <p:spPr>
              <a:xfrm>
                <a:off x="4329000" y="6172920"/>
                <a:ext cx="482400" cy="19440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Périurbain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…</a:t>
                </a:r>
                <a:endParaRPr b="0" lang="en-US" sz="550" spc="-1" strike="noStrike">
                  <a:latin typeface="Arial"/>
                </a:endParaRPr>
              </a:p>
            </p:txBody>
          </p:sp>
          <p:sp>
            <p:nvSpPr>
              <p:cNvPr id="560" name="CustomShape 10"/>
              <p:cNvSpPr/>
              <p:nvPr/>
            </p:nvSpPr>
            <p:spPr>
              <a:xfrm>
                <a:off x="4813200" y="6172920"/>
                <a:ext cx="563040" cy="4928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Bande cyclable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Pente 2%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NDVI 0.1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…</a:t>
                </a:r>
                <a:endParaRPr b="0" lang="en-US" sz="550" spc="-1" strike="noStrike">
                  <a:latin typeface="Arial"/>
                </a:endParaRPr>
              </a:p>
            </p:txBody>
          </p:sp>
          <p:sp>
            <p:nvSpPr>
              <p:cNvPr id="561" name="CustomShape 11"/>
              <p:cNvSpPr/>
              <p:nvPr/>
            </p:nvSpPr>
            <p:spPr>
              <a:xfrm>
                <a:off x="5378040" y="6172920"/>
                <a:ext cx="590040" cy="393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Piste cyclable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Pente 0%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NDVI 0.5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…</a:t>
                </a:r>
                <a:endParaRPr b="0" lang="en-US" sz="550" spc="-1" strike="noStrike">
                  <a:latin typeface="Arial"/>
                </a:endParaRPr>
              </a:p>
            </p:txBody>
          </p:sp>
          <p:sp>
            <p:nvSpPr>
              <p:cNvPr id="562" name="CustomShape 12"/>
              <p:cNvSpPr/>
              <p:nvPr/>
            </p:nvSpPr>
            <p:spPr>
              <a:xfrm rot="16200000">
                <a:off x="5593320" y="5744880"/>
                <a:ext cx="158400" cy="590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21600" y="21600"/>
                    </a:moveTo>
                    <a:cubicBezTo>
                      <a:pt x="15635" y="21600"/>
                      <a:pt x="10800" y="21382"/>
                      <a:pt x="10800" y="21112"/>
                    </a:cubicBezTo>
                    <a:lnTo>
                      <a:pt x="10800" y="11288"/>
                    </a:lnTo>
                    <a:cubicBezTo>
                      <a:pt x="10800" y="11018"/>
                      <a:pt x="5965" y="10800"/>
                      <a:pt x="0" y="10800"/>
                    </a:cubicBezTo>
                    <a:cubicBezTo>
                      <a:pt x="5965" y="10800"/>
                      <a:pt x="10800" y="10582"/>
                      <a:pt x="10800" y="10312"/>
                    </a:cubicBezTo>
                    <a:lnTo>
                      <a:pt x="10800" y="488"/>
                    </a:lnTo>
                    <a:cubicBezTo>
                      <a:pt x="10800" y="218"/>
                      <a:pt x="15635" y="0"/>
                      <a:pt x="21600" y="0"/>
                    </a:cubicBezTo>
                  </a:path>
                </a:pathLst>
              </a:custGeom>
              <a:noFill/>
              <a:ln w="158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" name="CustomShape 13"/>
              <p:cNvSpPr/>
              <p:nvPr/>
            </p:nvSpPr>
            <p:spPr>
              <a:xfrm>
                <a:off x="5969880" y="6178320"/>
                <a:ext cx="428760" cy="2937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Centre-ville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…</a:t>
                </a:r>
                <a:endParaRPr b="0" lang="en-US" sz="550" spc="-1" strike="noStrike">
                  <a:latin typeface="Arial"/>
                </a:endParaRPr>
              </a:p>
            </p:txBody>
          </p:sp>
          <p:sp>
            <p:nvSpPr>
              <p:cNvPr id="564" name="CustomShape 14"/>
              <p:cNvSpPr/>
              <p:nvPr/>
            </p:nvSpPr>
            <p:spPr>
              <a:xfrm>
                <a:off x="6420600" y="6178320"/>
                <a:ext cx="838800" cy="393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15 km/h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Indice cyclabilité 0.3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…</a:t>
                </a:r>
                <a:endParaRPr b="0" lang="en-US" sz="550" spc="-1" strike="noStrike">
                  <a:latin typeface="Arial"/>
                </a:endParaRPr>
              </a:p>
            </p:txBody>
          </p:sp>
          <p:sp>
            <p:nvSpPr>
              <p:cNvPr id="565" name="CustomShape 15"/>
              <p:cNvSpPr/>
              <p:nvPr/>
            </p:nvSpPr>
            <p:spPr>
              <a:xfrm>
                <a:off x="7261200" y="6168600"/>
                <a:ext cx="374760" cy="2937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Centre-ville</a:t>
                </a:r>
                <a:endParaRPr b="0" lang="en-US" sz="55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en-US" sz="55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…</a:t>
                </a:r>
                <a:endParaRPr b="0" lang="en-US" sz="550" spc="-1" strike="noStrike">
                  <a:latin typeface="Arial"/>
                </a:endParaRPr>
              </a:p>
            </p:txBody>
          </p:sp>
        </p:grpSp>
      </p:grpSp>
      <p:grpSp>
        <p:nvGrpSpPr>
          <p:cNvPr id="566" name="Group 16"/>
          <p:cNvGrpSpPr/>
          <p:nvPr/>
        </p:nvGrpSpPr>
        <p:grpSpPr>
          <a:xfrm>
            <a:off x="3441240" y="4081680"/>
            <a:ext cx="399960" cy="196200"/>
            <a:chOff x="3441240" y="4081680"/>
            <a:chExt cx="399960" cy="196200"/>
          </a:xfrm>
        </p:grpSpPr>
        <p:grpSp>
          <p:nvGrpSpPr>
            <p:cNvPr id="567" name="Group 17"/>
            <p:cNvGrpSpPr/>
            <p:nvPr/>
          </p:nvGrpSpPr>
          <p:grpSpPr>
            <a:xfrm>
              <a:off x="3693960" y="4096800"/>
              <a:ext cx="147240" cy="180720"/>
              <a:chOff x="3693960" y="4096800"/>
              <a:chExt cx="147240" cy="180720"/>
            </a:xfrm>
          </p:grpSpPr>
          <p:grpSp>
            <p:nvGrpSpPr>
              <p:cNvPr id="568" name="Group 18"/>
              <p:cNvGrpSpPr/>
              <p:nvPr/>
            </p:nvGrpSpPr>
            <p:grpSpPr>
              <a:xfrm>
                <a:off x="3693960" y="4096800"/>
                <a:ext cx="147240" cy="180720"/>
                <a:chOff x="3693960" y="4096800"/>
                <a:chExt cx="147240" cy="180720"/>
              </a:xfrm>
            </p:grpSpPr>
            <p:sp>
              <p:nvSpPr>
                <p:cNvPr id="569" name="CustomShape 19"/>
                <p:cNvSpPr/>
                <p:nvPr/>
              </p:nvSpPr>
              <p:spPr>
                <a:xfrm>
                  <a:off x="3693960" y="4097880"/>
                  <a:ext cx="51840" cy="1785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15557" y="0"/>
                      </a:moveTo>
                      <a:lnTo>
                        <a:pt x="0" y="2968"/>
                      </a:lnTo>
                      <a:lnTo>
                        <a:pt x="4621" y="19836"/>
                      </a:lnTo>
                      <a:lnTo>
                        <a:pt x="21600" y="21600"/>
                      </a:lnTo>
                      <a:lnTo>
                        <a:pt x="15557" y="0"/>
                      </a:lnTo>
                      <a:close/>
                    </a:path>
                  </a:pathLst>
                </a:custGeom>
                <a:solidFill>
                  <a:srgbClr val="5e5e5e"/>
                </a:solidFill>
                <a:ln w="2556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70" name="CustomShape 20"/>
                <p:cNvSpPr/>
                <p:nvPr/>
              </p:nvSpPr>
              <p:spPr>
                <a:xfrm>
                  <a:off x="3732840" y="4096800"/>
                  <a:ext cx="108360" cy="1807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18456" y="508"/>
                      </a:lnTo>
                      <a:lnTo>
                        <a:pt x="21600" y="18300"/>
                      </a:lnTo>
                      <a:lnTo>
                        <a:pt x="2765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2556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71" name="CustomShape 21"/>
              <p:cNvSpPr/>
              <p:nvPr/>
            </p:nvSpPr>
            <p:spPr>
              <a:xfrm rot="21234000">
                <a:off x="3750480" y="4113000"/>
                <a:ext cx="12960" cy="20160"/>
              </a:xfrm>
              <a:prstGeom prst="ellipse">
                <a:avLst/>
              </a:pr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648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2" name="CustomShape 22"/>
              <p:cNvSpPr/>
              <p:nvPr/>
            </p:nvSpPr>
            <p:spPr>
              <a:xfrm rot="21234000">
                <a:off x="3753360" y="4143240"/>
                <a:ext cx="12960" cy="20160"/>
              </a:xfrm>
              <a:prstGeom prst="ellipse">
                <a:avLst/>
              </a:prstGeom>
              <a:solidFill>
                <a:schemeClr val="accent1"/>
              </a:solidFill>
              <a:ln w="648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3" name="CustomShape 23"/>
            <p:cNvSpPr/>
            <p:nvPr/>
          </p:nvSpPr>
          <p:spPr>
            <a:xfrm>
              <a:off x="3441240" y="4096440"/>
              <a:ext cx="181440" cy="181440"/>
            </a:xfrm>
            <a:prstGeom prst="ellipse">
              <a:avLst/>
            </a:prstGeom>
            <a:solidFill>
              <a:srgbClr val="ffffff"/>
            </a:solidFill>
            <a:ln w="38160">
              <a:solidFill>
                <a:srgbClr val="5e5e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24"/>
            <p:cNvSpPr/>
            <p:nvPr/>
          </p:nvSpPr>
          <p:spPr>
            <a:xfrm>
              <a:off x="3467520" y="4081680"/>
              <a:ext cx="113400" cy="17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5640" rIns="35640" tIns="35640" bIns="35640" anchor="ctr"/>
            <a:p>
              <a:pPr>
                <a:lnSpc>
                  <a:spcPct val="100000"/>
                </a:lnSpc>
              </a:pPr>
              <a:r>
                <a:rPr b="1" lang="en-US" sz="1150" spc="-1" strike="noStrike">
                  <a:solidFill>
                    <a:srgbClr val="5e5e5e"/>
                  </a:solidFill>
                  <a:latin typeface="Roboto"/>
                  <a:ea typeface="Roboto"/>
                </a:rPr>
                <a:t>2</a:t>
              </a:r>
              <a:endParaRPr b="0" lang="en-US" sz="1150" spc="-1" strike="noStrike">
                <a:latin typeface="Arial"/>
              </a:endParaRPr>
            </a:p>
          </p:txBody>
        </p:sp>
      </p:grpSp>
      <p:grpSp>
        <p:nvGrpSpPr>
          <p:cNvPr id="575" name="Group 25"/>
          <p:cNvGrpSpPr/>
          <p:nvPr/>
        </p:nvGrpSpPr>
        <p:grpSpPr>
          <a:xfrm>
            <a:off x="3409560" y="5457240"/>
            <a:ext cx="463320" cy="211680"/>
            <a:chOff x="3409560" y="5457240"/>
            <a:chExt cx="463320" cy="211680"/>
          </a:xfrm>
        </p:grpSpPr>
        <p:sp>
          <p:nvSpPr>
            <p:cNvPr id="576" name="CustomShape 26"/>
            <p:cNvSpPr/>
            <p:nvPr/>
          </p:nvSpPr>
          <p:spPr>
            <a:xfrm>
              <a:off x="3409560" y="5472360"/>
              <a:ext cx="181440" cy="181440"/>
            </a:xfrm>
            <a:prstGeom prst="ellipse">
              <a:avLst/>
            </a:prstGeom>
            <a:solidFill>
              <a:srgbClr val="ffffff"/>
            </a:solidFill>
            <a:ln w="38160">
              <a:solidFill>
                <a:srgbClr val="5e5e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27"/>
            <p:cNvSpPr/>
            <p:nvPr/>
          </p:nvSpPr>
          <p:spPr>
            <a:xfrm>
              <a:off x="3435840" y="5457600"/>
              <a:ext cx="113400" cy="17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5640" rIns="35640" tIns="35640" bIns="35640" anchor="ctr"/>
            <a:p>
              <a:pPr>
                <a:lnSpc>
                  <a:spcPct val="100000"/>
                </a:lnSpc>
              </a:pPr>
              <a:r>
                <a:rPr b="1" lang="en-US" sz="1150" spc="-1" strike="noStrike">
                  <a:solidFill>
                    <a:srgbClr val="5e5e5e"/>
                  </a:solidFill>
                  <a:latin typeface="Roboto"/>
                  <a:ea typeface="Roboto"/>
                </a:rPr>
                <a:t>1</a:t>
              </a:r>
              <a:endParaRPr b="0" lang="en-US" sz="1150" spc="-1" strike="noStrike">
                <a:latin typeface="Arial"/>
              </a:endParaRPr>
            </a:p>
          </p:txBody>
        </p:sp>
        <p:sp>
          <p:nvSpPr>
            <p:cNvPr id="578" name="CustomShape 28"/>
            <p:cNvSpPr/>
            <p:nvPr/>
          </p:nvSpPr>
          <p:spPr>
            <a:xfrm>
              <a:off x="3633480" y="5457240"/>
              <a:ext cx="239400" cy="211680"/>
            </a:xfrm>
            <a:custGeom>
              <a:avLst/>
              <a:gdLst/>
              <a:ahLst/>
              <a:rect l="l" t="t" r="r" b="b"/>
              <a:pathLst>
                <a:path w="21270" h="21590">
                  <a:moveTo>
                    <a:pt x="18368" y="24"/>
                  </a:moveTo>
                  <a:cubicBezTo>
                    <a:pt x="18211" y="-8"/>
                    <a:pt x="18054" y="-10"/>
                    <a:pt x="17901" y="28"/>
                  </a:cubicBezTo>
                  <a:cubicBezTo>
                    <a:pt x="16677" y="331"/>
                    <a:pt x="16117" y="2854"/>
                    <a:pt x="16646" y="5658"/>
                  </a:cubicBezTo>
                  <a:cubicBezTo>
                    <a:pt x="17175" y="8463"/>
                    <a:pt x="18593" y="10489"/>
                    <a:pt x="19816" y="10186"/>
                  </a:cubicBezTo>
                  <a:cubicBezTo>
                    <a:pt x="21040" y="9883"/>
                    <a:pt x="21600" y="7364"/>
                    <a:pt x="21071" y="4560"/>
                  </a:cubicBezTo>
                  <a:cubicBezTo>
                    <a:pt x="20608" y="2106"/>
                    <a:pt x="19466" y="247"/>
                    <a:pt x="18368" y="24"/>
                  </a:cubicBezTo>
                  <a:close/>
                  <a:moveTo>
                    <a:pt x="15350" y="255"/>
                  </a:moveTo>
                  <a:lnTo>
                    <a:pt x="5196" y="2477"/>
                  </a:lnTo>
                  <a:lnTo>
                    <a:pt x="8279" y="14618"/>
                  </a:lnTo>
                  <a:lnTo>
                    <a:pt x="10051" y="21259"/>
                  </a:lnTo>
                  <a:lnTo>
                    <a:pt x="18174" y="17106"/>
                  </a:lnTo>
                  <a:lnTo>
                    <a:pt x="16935" y="9706"/>
                  </a:lnTo>
                  <a:lnTo>
                    <a:pt x="18205" y="9964"/>
                  </a:lnTo>
                  <a:cubicBezTo>
                    <a:pt x="18253" y="9973"/>
                    <a:pt x="18284" y="9905"/>
                    <a:pt x="18247" y="9868"/>
                  </a:cubicBezTo>
                  <a:cubicBezTo>
                    <a:pt x="16463" y="8089"/>
                    <a:pt x="15610" y="3514"/>
                    <a:pt x="16585" y="1065"/>
                  </a:cubicBezTo>
                  <a:cubicBezTo>
                    <a:pt x="16606" y="1013"/>
                    <a:pt x="16554" y="963"/>
                    <a:pt x="16513" y="995"/>
                  </a:cubicBezTo>
                  <a:lnTo>
                    <a:pt x="15597" y="1719"/>
                  </a:lnTo>
                  <a:lnTo>
                    <a:pt x="15350" y="255"/>
                  </a:lnTo>
                  <a:close/>
                  <a:moveTo>
                    <a:pt x="10051" y="21259"/>
                  </a:moveTo>
                  <a:lnTo>
                    <a:pt x="9971" y="21268"/>
                  </a:lnTo>
                  <a:lnTo>
                    <a:pt x="9979" y="21298"/>
                  </a:lnTo>
                  <a:lnTo>
                    <a:pt x="10051" y="21259"/>
                  </a:lnTo>
                  <a:close/>
                  <a:moveTo>
                    <a:pt x="9971" y="21268"/>
                  </a:moveTo>
                  <a:lnTo>
                    <a:pt x="8279" y="14618"/>
                  </a:lnTo>
                  <a:lnTo>
                    <a:pt x="5094" y="2656"/>
                  </a:lnTo>
                  <a:lnTo>
                    <a:pt x="0" y="5972"/>
                  </a:lnTo>
                  <a:lnTo>
                    <a:pt x="6850" y="21590"/>
                  </a:lnTo>
                  <a:lnTo>
                    <a:pt x="9971" y="21268"/>
                  </a:lnTo>
                  <a:close/>
                </a:path>
              </a:pathLst>
            </a:custGeom>
            <a:solidFill>
              <a:srgbClr val="00a99d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9" name="Group 29"/>
          <p:cNvGrpSpPr/>
          <p:nvPr/>
        </p:nvGrpSpPr>
        <p:grpSpPr>
          <a:xfrm>
            <a:off x="3407040" y="6160320"/>
            <a:ext cx="468000" cy="206280"/>
            <a:chOff x="3407040" y="6160320"/>
            <a:chExt cx="468000" cy="206280"/>
          </a:xfrm>
        </p:grpSpPr>
        <p:sp>
          <p:nvSpPr>
            <p:cNvPr id="580" name="CustomShape 30"/>
            <p:cNvSpPr/>
            <p:nvPr/>
          </p:nvSpPr>
          <p:spPr>
            <a:xfrm>
              <a:off x="3407040" y="6175080"/>
              <a:ext cx="181440" cy="181440"/>
            </a:xfrm>
            <a:prstGeom prst="ellipse">
              <a:avLst/>
            </a:prstGeom>
            <a:solidFill>
              <a:srgbClr val="ffffff"/>
            </a:solidFill>
            <a:ln w="38160">
              <a:solidFill>
                <a:srgbClr val="5e5e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31"/>
            <p:cNvSpPr/>
            <p:nvPr/>
          </p:nvSpPr>
          <p:spPr>
            <a:xfrm>
              <a:off x="3433320" y="6160320"/>
              <a:ext cx="113400" cy="17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5640" rIns="35640" tIns="35640" bIns="35640" anchor="ctr"/>
            <a:p>
              <a:pPr>
                <a:lnSpc>
                  <a:spcPct val="100000"/>
                </a:lnSpc>
              </a:pPr>
              <a:r>
                <a:rPr b="1" lang="en-US" sz="1150" spc="-1" strike="noStrike">
                  <a:solidFill>
                    <a:srgbClr val="5e5e5e"/>
                  </a:solidFill>
                  <a:latin typeface="Roboto"/>
                  <a:ea typeface="Roboto"/>
                </a:rPr>
                <a:t>5</a:t>
              </a:r>
              <a:endParaRPr b="0" lang="en-US" sz="1150" spc="-1" strike="noStrike">
                <a:latin typeface="Arial"/>
              </a:endParaRPr>
            </a:p>
          </p:txBody>
        </p:sp>
        <p:grpSp>
          <p:nvGrpSpPr>
            <p:cNvPr id="582" name="Group 32"/>
            <p:cNvGrpSpPr/>
            <p:nvPr/>
          </p:nvGrpSpPr>
          <p:grpSpPr>
            <a:xfrm>
              <a:off x="3673440" y="6165000"/>
              <a:ext cx="201600" cy="201600"/>
              <a:chOff x="3673440" y="6165000"/>
              <a:chExt cx="201600" cy="201600"/>
            </a:xfrm>
          </p:grpSpPr>
          <p:sp>
            <p:nvSpPr>
              <p:cNvPr id="583" name="CustomShape 33"/>
              <p:cNvSpPr/>
              <p:nvPr/>
            </p:nvSpPr>
            <p:spPr>
              <a:xfrm>
                <a:off x="3673440" y="6165000"/>
                <a:ext cx="201600" cy="201600"/>
              </a:xfrm>
              <a:prstGeom prst="ellipse">
                <a:avLst/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" name="CustomShape 34"/>
              <p:cNvSpPr/>
              <p:nvPr/>
            </p:nvSpPr>
            <p:spPr>
              <a:xfrm>
                <a:off x="3707280" y="6229440"/>
                <a:ext cx="113040" cy="107640"/>
              </a:xfrm>
              <a:prstGeom prst="pentagon">
                <a:avLst>
                  <a:gd name="hf" fmla="val 105146"/>
                  <a:gd name="vf" fmla="val 110557"/>
                </a:avLst>
              </a:prstGeom>
              <a:solidFill>
                <a:schemeClr val="accent1">
                  <a:lumOff val="-13575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" name="CustomShape 35"/>
              <p:cNvSpPr/>
              <p:nvPr/>
            </p:nvSpPr>
            <p:spPr>
              <a:xfrm>
                <a:off x="3727440" y="6239520"/>
                <a:ext cx="113040" cy="107640"/>
              </a:xfrm>
              <a:prstGeom prst="pentagon">
                <a:avLst>
                  <a:gd name="hf" fmla="val 105146"/>
                  <a:gd name="vf" fmla="val 110557"/>
                </a:avLst>
              </a:prstGeom>
              <a:solidFill>
                <a:schemeClr val="accent6">
                  <a:satOff val="18029"/>
                  <a:lumOff val="12067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" name="CustomShape 36"/>
              <p:cNvSpPr/>
              <p:nvPr/>
            </p:nvSpPr>
            <p:spPr>
              <a:xfrm>
                <a:off x="3743640" y="6207840"/>
                <a:ext cx="113040" cy="107640"/>
              </a:xfrm>
              <a:prstGeom prst="pentagon">
                <a:avLst>
                  <a:gd name="hf" fmla="val 105146"/>
                  <a:gd name="vf" fmla="val 110557"/>
                </a:avLst>
              </a:prstGeom>
              <a:solidFill>
                <a:schemeClr val="accent2">
                  <a:hueOff val="167855"/>
                  <a:satOff val="17755"/>
                  <a:lumOff val="-1667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" name="CustomShape 37"/>
              <p:cNvSpPr/>
              <p:nvPr/>
            </p:nvSpPr>
            <p:spPr>
              <a:xfrm>
                <a:off x="3728520" y="6172200"/>
                <a:ext cx="113040" cy="107640"/>
              </a:xfrm>
              <a:prstGeom prst="pentagon">
                <a:avLst>
                  <a:gd name="hf" fmla="val 105146"/>
                  <a:gd name="vf" fmla="val 110557"/>
                </a:avLst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" name="CustomShape 38"/>
              <p:cNvSpPr/>
              <p:nvPr/>
            </p:nvSpPr>
            <p:spPr>
              <a:xfrm>
                <a:off x="3683160" y="6190560"/>
                <a:ext cx="113040" cy="107640"/>
              </a:xfrm>
              <a:prstGeom prst="pentagon">
                <a:avLst>
                  <a:gd name="hf" fmla="val 105146"/>
                  <a:gd name="vf" fmla="val 110557"/>
                </a:avLst>
              </a:prstGeom>
              <a:solidFill>
                <a:schemeClr val="accent5">
                  <a:hueOff val="-152896"/>
                  <a:lumOff val="12368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89" name="Group 39"/>
          <p:cNvGrpSpPr/>
          <p:nvPr/>
        </p:nvGrpSpPr>
        <p:grpSpPr>
          <a:xfrm>
            <a:off x="3441240" y="4769640"/>
            <a:ext cx="399960" cy="195840"/>
            <a:chOff x="3441240" y="4769640"/>
            <a:chExt cx="399960" cy="195840"/>
          </a:xfrm>
        </p:grpSpPr>
        <p:grpSp>
          <p:nvGrpSpPr>
            <p:cNvPr id="590" name="Group 40"/>
            <p:cNvGrpSpPr/>
            <p:nvPr/>
          </p:nvGrpSpPr>
          <p:grpSpPr>
            <a:xfrm>
              <a:off x="3693960" y="4784400"/>
              <a:ext cx="147240" cy="180720"/>
              <a:chOff x="3693960" y="4784400"/>
              <a:chExt cx="147240" cy="180720"/>
            </a:xfrm>
          </p:grpSpPr>
          <p:grpSp>
            <p:nvGrpSpPr>
              <p:cNvPr id="591" name="Group 41"/>
              <p:cNvGrpSpPr/>
              <p:nvPr/>
            </p:nvGrpSpPr>
            <p:grpSpPr>
              <a:xfrm>
                <a:off x="3693960" y="4784400"/>
                <a:ext cx="147240" cy="180720"/>
                <a:chOff x="3693960" y="4784400"/>
                <a:chExt cx="147240" cy="180720"/>
              </a:xfrm>
            </p:grpSpPr>
            <p:sp>
              <p:nvSpPr>
                <p:cNvPr id="592" name="CustomShape 42"/>
                <p:cNvSpPr/>
                <p:nvPr/>
              </p:nvSpPr>
              <p:spPr>
                <a:xfrm>
                  <a:off x="3693960" y="4785480"/>
                  <a:ext cx="51840" cy="1785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15557" y="0"/>
                      </a:moveTo>
                      <a:lnTo>
                        <a:pt x="0" y="2968"/>
                      </a:lnTo>
                      <a:lnTo>
                        <a:pt x="4621" y="19836"/>
                      </a:lnTo>
                      <a:lnTo>
                        <a:pt x="21600" y="21600"/>
                      </a:lnTo>
                      <a:lnTo>
                        <a:pt x="15557" y="0"/>
                      </a:lnTo>
                      <a:close/>
                    </a:path>
                  </a:pathLst>
                </a:custGeom>
                <a:solidFill>
                  <a:srgbClr val="5e5e5e"/>
                </a:solidFill>
                <a:ln w="2556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3" name="CustomShape 43"/>
                <p:cNvSpPr/>
                <p:nvPr/>
              </p:nvSpPr>
              <p:spPr>
                <a:xfrm>
                  <a:off x="3732840" y="4784400"/>
                  <a:ext cx="108360" cy="1807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18456" y="508"/>
                      </a:lnTo>
                      <a:lnTo>
                        <a:pt x="21600" y="18300"/>
                      </a:lnTo>
                      <a:lnTo>
                        <a:pt x="2765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2556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94" name="CustomShape 44"/>
              <p:cNvSpPr/>
              <p:nvPr/>
            </p:nvSpPr>
            <p:spPr>
              <a:xfrm rot="21234000">
                <a:off x="3750480" y="4800600"/>
                <a:ext cx="12960" cy="20160"/>
              </a:xfrm>
              <a:prstGeom prst="ellipse">
                <a:avLst/>
              </a:pr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648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" name="CustomShape 45"/>
              <p:cNvSpPr/>
              <p:nvPr/>
            </p:nvSpPr>
            <p:spPr>
              <a:xfrm rot="21234000">
                <a:off x="3753360" y="4830840"/>
                <a:ext cx="12960" cy="20160"/>
              </a:xfrm>
              <a:prstGeom prst="ellipse">
                <a:avLst/>
              </a:prstGeom>
              <a:solidFill>
                <a:schemeClr val="accent1"/>
              </a:solidFill>
              <a:ln w="648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96" name="CustomShape 46"/>
            <p:cNvSpPr/>
            <p:nvPr/>
          </p:nvSpPr>
          <p:spPr>
            <a:xfrm>
              <a:off x="3441240" y="4784040"/>
              <a:ext cx="181440" cy="181440"/>
            </a:xfrm>
            <a:prstGeom prst="ellipse">
              <a:avLst/>
            </a:prstGeom>
            <a:solidFill>
              <a:srgbClr val="ffffff"/>
            </a:solidFill>
            <a:ln w="38160">
              <a:solidFill>
                <a:srgbClr val="5e5e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47"/>
            <p:cNvSpPr/>
            <p:nvPr/>
          </p:nvSpPr>
          <p:spPr>
            <a:xfrm>
              <a:off x="3467520" y="4769640"/>
              <a:ext cx="113400" cy="17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5640" rIns="35640" tIns="35640" bIns="35640" anchor="ctr"/>
            <a:p>
              <a:pPr>
                <a:lnSpc>
                  <a:spcPct val="100000"/>
                </a:lnSpc>
              </a:pPr>
              <a:r>
                <a:rPr b="1" lang="en-US" sz="1150" spc="-1" strike="noStrike">
                  <a:solidFill>
                    <a:srgbClr val="5e5e5e"/>
                  </a:solidFill>
                  <a:latin typeface="Roboto"/>
                  <a:ea typeface="Roboto"/>
                </a:rPr>
                <a:t>2</a:t>
              </a:r>
              <a:endParaRPr b="0" lang="en-US" sz="1150" spc="-1" strike="noStrike">
                <a:latin typeface="Arial"/>
              </a:endParaRPr>
            </a:p>
          </p:txBody>
        </p:sp>
      </p:grpSp>
      <p:sp>
        <p:nvSpPr>
          <p:cNvPr id="598" name="CustomShape 48"/>
          <p:cNvSpPr/>
          <p:nvPr/>
        </p:nvSpPr>
        <p:spPr>
          <a:xfrm>
            <a:off x="6278400" y="4357440"/>
            <a:ext cx="420120" cy="198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i="1" lang="en-US" sz="850" spc="-1" strike="noStrike">
                <a:solidFill>
                  <a:srgbClr val="000000"/>
                </a:solidFill>
                <a:latin typeface="Roboto Light"/>
                <a:ea typeface="Roboto Light"/>
              </a:rPr>
              <a:t>Temps</a:t>
            </a:r>
            <a:endParaRPr b="0" lang="en-US" sz="850" spc="-1" strike="noStrike">
              <a:latin typeface="Arial"/>
            </a:endParaRPr>
          </a:p>
        </p:txBody>
      </p:sp>
      <p:sp>
        <p:nvSpPr>
          <p:cNvPr id="599" name="CustomShape 49"/>
          <p:cNvSpPr/>
          <p:nvPr/>
        </p:nvSpPr>
        <p:spPr>
          <a:xfrm>
            <a:off x="6278400" y="5056200"/>
            <a:ext cx="420120" cy="198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i="1" lang="en-US" sz="850" spc="-1" strike="noStrike">
                <a:solidFill>
                  <a:srgbClr val="000000"/>
                </a:solidFill>
                <a:latin typeface="Roboto Light"/>
                <a:ea typeface="Roboto Light"/>
              </a:rPr>
              <a:t>Temps</a:t>
            </a:r>
            <a:endParaRPr b="0" lang="en-US" sz="850" spc="-1" strike="noStrike">
              <a:latin typeface="Arial"/>
            </a:endParaRPr>
          </a:p>
        </p:txBody>
      </p:sp>
      <p:sp>
        <p:nvSpPr>
          <p:cNvPr id="600" name="CustomShape 50"/>
          <p:cNvSpPr/>
          <p:nvPr/>
        </p:nvSpPr>
        <p:spPr>
          <a:xfrm>
            <a:off x="2325960" y="4050360"/>
            <a:ext cx="389520" cy="25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en-US" sz="1250" spc="-1" strike="noStrike">
                <a:solidFill>
                  <a:srgbClr val="000000"/>
                </a:solidFill>
                <a:latin typeface="Roboto Light"/>
                <a:ea typeface="Roboto Light"/>
              </a:rPr>
              <a:t>GPS</a:t>
            </a:r>
            <a:endParaRPr b="0" lang="en-US" sz="1250" spc="-1" strike="noStrike">
              <a:latin typeface="Arial"/>
            </a:endParaRPr>
          </a:p>
        </p:txBody>
      </p:sp>
      <p:sp>
        <p:nvSpPr>
          <p:cNvPr id="601" name="CustomShape 51"/>
          <p:cNvSpPr/>
          <p:nvPr/>
        </p:nvSpPr>
        <p:spPr>
          <a:xfrm>
            <a:off x="2201760" y="4737960"/>
            <a:ext cx="1267200" cy="25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en-US" sz="1250" spc="-1" strike="noStrike">
                <a:solidFill>
                  <a:srgbClr val="000000"/>
                </a:solidFill>
                <a:latin typeface="Roboto Light"/>
                <a:ea typeface="Roboto Light"/>
              </a:rPr>
              <a:t>Accélérométrie</a:t>
            </a:r>
            <a:endParaRPr b="0" lang="en-US" sz="1250" spc="-1" strike="noStrike">
              <a:latin typeface="Arial"/>
            </a:endParaRPr>
          </a:p>
        </p:txBody>
      </p:sp>
      <p:sp>
        <p:nvSpPr>
          <p:cNvPr id="602" name="CustomShape 52"/>
          <p:cNvSpPr/>
          <p:nvPr/>
        </p:nvSpPr>
        <p:spPr>
          <a:xfrm>
            <a:off x="2264400" y="5425560"/>
            <a:ext cx="750600" cy="25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en-US" sz="1250" spc="-1" strike="noStrike">
                <a:solidFill>
                  <a:srgbClr val="000000"/>
                </a:solidFill>
                <a:latin typeface="Roboto Light"/>
                <a:ea typeface="Roboto Light"/>
              </a:rPr>
              <a:t>Pollution</a:t>
            </a:r>
            <a:endParaRPr b="0" lang="en-US" sz="1250" spc="-1" strike="noStrike">
              <a:latin typeface="Arial"/>
            </a:endParaRPr>
          </a:p>
        </p:txBody>
      </p:sp>
      <p:sp>
        <p:nvSpPr>
          <p:cNvPr id="603" name="CustomShape 53"/>
          <p:cNvSpPr/>
          <p:nvPr/>
        </p:nvSpPr>
        <p:spPr>
          <a:xfrm>
            <a:off x="2185200" y="6038640"/>
            <a:ext cx="1369440" cy="450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en-US" sz="1250" spc="-1" strike="noStrike">
                <a:solidFill>
                  <a:srgbClr val="000000"/>
                </a:solidFill>
                <a:latin typeface="Roboto Light"/>
                <a:ea typeface="Roboto Light"/>
              </a:rPr>
              <a:t>Contexte spatial</a:t>
            </a:r>
            <a:endParaRPr b="0" lang="en-US" sz="12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50" spc="-1" strike="noStrike">
                <a:solidFill>
                  <a:srgbClr val="000000"/>
                </a:solidFill>
                <a:latin typeface="Roboto Light"/>
                <a:ea typeface="Roboto Light"/>
              </a:rPr>
              <a:t>Accessibilité</a:t>
            </a:r>
            <a:endParaRPr b="0" lang="en-US" sz="1250" spc="-1" strike="noStrike">
              <a:latin typeface="Arial"/>
            </a:endParaRPr>
          </a:p>
        </p:txBody>
      </p:sp>
      <p:grpSp>
        <p:nvGrpSpPr>
          <p:cNvPr id="604" name="Group 54"/>
          <p:cNvGrpSpPr/>
          <p:nvPr/>
        </p:nvGrpSpPr>
        <p:grpSpPr>
          <a:xfrm>
            <a:off x="10249200" y="4218840"/>
            <a:ext cx="493560" cy="606240"/>
            <a:chOff x="10249200" y="4218840"/>
            <a:chExt cx="493560" cy="606240"/>
          </a:xfrm>
        </p:grpSpPr>
        <p:sp>
          <p:nvSpPr>
            <p:cNvPr id="605" name="CustomShape 55"/>
            <p:cNvSpPr/>
            <p:nvPr/>
          </p:nvSpPr>
          <p:spPr>
            <a:xfrm rot="20899200">
              <a:off x="10299240" y="4253040"/>
              <a:ext cx="392760" cy="537840"/>
            </a:xfrm>
            <a:prstGeom prst="rect">
              <a:avLst/>
            </a:prstGeom>
            <a:solidFill>
              <a:srgbClr val="ffffff"/>
            </a:solidFill>
            <a:ln w="381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56"/>
            <p:cNvSpPr/>
            <p:nvPr/>
          </p:nvSpPr>
          <p:spPr>
            <a:xfrm rot="20899200">
              <a:off x="10288080" y="4284720"/>
              <a:ext cx="338400" cy="10548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57"/>
            <p:cNvSpPr/>
            <p:nvPr/>
          </p:nvSpPr>
          <p:spPr>
            <a:xfrm rot="20899200">
              <a:off x="10305720" y="4406760"/>
              <a:ext cx="338400" cy="3564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58"/>
            <p:cNvSpPr/>
            <p:nvPr/>
          </p:nvSpPr>
          <p:spPr>
            <a:xfrm rot="20899200">
              <a:off x="10359000" y="4622400"/>
              <a:ext cx="338400" cy="11952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59"/>
            <p:cNvSpPr/>
            <p:nvPr/>
          </p:nvSpPr>
          <p:spPr>
            <a:xfrm rot="20899200">
              <a:off x="10323000" y="4505040"/>
              <a:ext cx="28080" cy="316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60"/>
            <p:cNvSpPr/>
            <p:nvPr/>
          </p:nvSpPr>
          <p:spPr>
            <a:xfrm rot="20899200">
              <a:off x="10332000" y="4547880"/>
              <a:ext cx="28080" cy="316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61"/>
            <p:cNvSpPr/>
            <p:nvPr/>
          </p:nvSpPr>
          <p:spPr>
            <a:xfrm rot="20899200">
              <a:off x="10341000" y="4590720"/>
              <a:ext cx="28080" cy="316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62"/>
            <p:cNvSpPr/>
            <p:nvPr/>
          </p:nvSpPr>
          <p:spPr>
            <a:xfrm rot="20899200">
              <a:off x="10500120" y="4468320"/>
              <a:ext cx="28080" cy="316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63"/>
            <p:cNvSpPr/>
            <p:nvPr/>
          </p:nvSpPr>
          <p:spPr>
            <a:xfrm rot="20899200">
              <a:off x="10509120" y="4511160"/>
              <a:ext cx="28080" cy="316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64"/>
            <p:cNvSpPr/>
            <p:nvPr/>
          </p:nvSpPr>
          <p:spPr>
            <a:xfrm rot="20899200">
              <a:off x="10518120" y="4554000"/>
              <a:ext cx="28080" cy="316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5" name="CustomShape 65"/>
          <p:cNvSpPr/>
          <p:nvPr/>
        </p:nvSpPr>
        <p:spPr>
          <a:xfrm>
            <a:off x="10104480" y="4658040"/>
            <a:ext cx="181440" cy="18144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5e5e5e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66"/>
          <p:cNvSpPr/>
          <p:nvPr/>
        </p:nvSpPr>
        <p:spPr>
          <a:xfrm>
            <a:off x="10131120" y="4651200"/>
            <a:ext cx="113400" cy="17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>
              <a:lnSpc>
                <a:spcPct val="100000"/>
              </a:lnSpc>
            </a:pPr>
            <a:r>
              <a:rPr b="1" lang="en-US" sz="1150" spc="-1" strike="noStrike">
                <a:solidFill>
                  <a:srgbClr val="5e5e5e"/>
                </a:solidFill>
                <a:latin typeface="Roboto"/>
                <a:ea typeface="Roboto"/>
              </a:rPr>
              <a:t>+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617" name="CustomShape 67"/>
          <p:cNvSpPr/>
          <p:nvPr/>
        </p:nvSpPr>
        <p:spPr>
          <a:xfrm>
            <a:off x="10585800" y="4148280"/>
            <a:ext cx="181440" cy="181440"/>
          </a:xfrm>
          <a:prstGeom prst="ellipse">
            <a:avLst/>
          </a:prstGeom>
          <a:solidFill>
            <a:srgbClr val="ffffff"/>
          </a:solidFill>
          <a:ln w="38160">
            <a:solidFill>
              <a:srgbClr val="5e5e5e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68"/>
          <p:cNvSpPr/>
          <p:nvPr/>
        </p:nvSpPr>
        <p:spPr>
          <a:xfrm>
            <a:off x="10612440" y="4133880"/>
            <a:ext cx="113400" cy="17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>
              <a:lnSpc>
                <a:spcPct val="100000"/>
              </a:lnSpc>
            </a:pPr>
            <a:r>
              <a:rPr b="1" lang="en-US" sz="1150" spc="-1" strike="noStrike">
                <a:solidFill>
                  <a:srgbClr val="5e5e5e"/>
                </a:solidFill>
                <a:latin typeface="Roboto"/>
                <a:ea typeface="Roboto"/>
              </a:rPr>
              <a:t>3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619" name="CustomShape 69"/>
          <p:cNvSpPr/>
          <p:nvPr/>
        </p:nvSpPr>
        <p:spPr>
          <a:xfrm>
            <a:off x="8020800" y="4522680"/>
            <a:ext cx="200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round/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20" name="CustomShape 70"/>
          <p:cNvSpPr/>
          <p:nvPr/>
        </p:nvSpPr>
        <p:spPr>
          <a:xfrm>
            <a:off x="7896600" y="3081600"/>
            <a:ext cx="207648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Calcul d’indicateurs pour évaluer le changement de mobilité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1" name="CustomShape 71"/>
          <p:cNvSpPr/>
          <p:nvPr/>
        </p:nvSpPr>
        <p:spPr>
          <a:xfrm>
            <a:off x="1001160" y="1047600"/>
            <a:ext cx="762732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Objectif final : Combiner toutes les données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22" name="CustomShape 72"/>
          <p:cNvSpPr/>
          <p:nvPr/>
        </p:nvSpPr>
        <p:spPr>
          <a:xfrm>
            <a:off x="4196160" y="3715920"/>
            <a:ext cx="3597840" cy="2935080"/>
          </a:xfrm>
          <a:prstGeom prst="rect">
            <a:avLst/>
          </a:prstGeom>
          <a:noFill/>
          <a:ln w="12708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raphique 2" descr=""/>
          <p:cNvPicPr/>
          <p:nvPr/>
        </p:nvPicPr>
        <p:blipFill>
          <a:blip r:embed="rId1"/>
          <a:stretch/>
        </p:blipFill>
        <p:spPr>
          <a:xfrm>
            <a:off x="-29880" y="77040"/>
            <a:ext cx="912600" cy="912600"/>
          </a:xfrm>
          <a:prstGeom prst="rect">
            <a:avLst/>
          </a:prstGeom>
          <a:ln>
            <a:noFill/>
          </a:ln>
        </p:spPr>
      </p:pic>
      <p:pic>
        <p:nvPicPr>
          <p:cNvPr id="624" name="Image 4" descr=""/>
          <p:cNvPicPr/>
          <p:nvPr/>
        </p:nvPicPr>
        <p:blipFill>
          <a:blip r:embed="rId2"/>
          <a:stretch/>
        </p:blipFill>
        <p:spPr>
          <a:xfrm>
            <a:off x="1847520" y="344160"/>
            <a:ext cx="8711280" cy="6532920"/>
          </a:xfrm>
          <a:prstGeom prst="rect">
            <a:avLst/>
          </a:prstGeom>
          <a:ln>
            <a:noFill/>
          </a:ln>
        </p:spPr>
      </p:pic>
      <p:sp>
        <p:nvSpPr>
          <p:cNvPr id="625" name="CustomShape 1"/>
          <p:cNvSpPr/>
          <p:nvPr/>
        </p:nvSpPr>
        <p:spPr>
          <a:xfrm>
            <a:off x="72360" y="99720"/>
            <a:ext cx="5685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latin typeface="Calibri Light"/>
                <a:ea typeface="Arial"/>
              </a:rPr>
              <a:t>Flux des données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3429360" y="1699200"/>
            <a:ext cx="1433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mesure_gps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F0E61B3-0C32-4599-A378-E2D34F7079F5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pic>
        <p:nvPicPr>
          <p:cNvPr id="628" name="Image 4" descr=""/>
          <p:cNvPicPr/>
          <p:nvPr/>
        </p:nvPicPr>
        <p:blipFill>
          <a:blip r:embed="rId1"/>
          <a:stretch/>
        </p:blipFill>
        <p:spPr>
          <a:xfrm>
            <a:off x="838080" y="65520"/>
            <a:ext cx="10656720" cy="672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70c0"/>
                </a:solidFill>
                <a:latin typeface="Calibri Light"/>
                <a:ea typeface="Arial"/>
              </a:rPr>
              <a:t>Questions 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630" name="CustomShape 2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1A0D830-128F-474D-B531-DE5BE3B38CD0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838080" y="406080"/>
            <a:ext cx="11208600" cy="105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InterMob : une étude sur le changement de comportement de mobilité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838080" y="195768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94200" indent="-39240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Observer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le changement des comportements de mobilité sur une longue 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Arial"/>
              </a:rPr>
              <a:t>période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48"/>
              </a:spcBef>
            </a:pPr>
            <a:endParaRPr b="0" lang="en-US" sz="2400" spc="-1" strike="noStrike">
              <a:latin typeface="Arial"/>
            </a:endParaRPr>
          </a:p>
          <a:p>
            <a:pPr marL="394200" indent="-39240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Analyser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les effets du changement de mode sur la mobilité quotidienne, sur l’activité physique et sur l’exposition à la pollution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48"/>
              </a:spcBef>
            </a:pPr>
            <a:endParaRPr b="0" lang="en-US" sz="2400" spc="-1" strike="noStrike">
              <a:latin typeface="Arial"/>
            </a:endParaRPr>
          </a:p>
          <a:p>
            <a:pPr marL="394200" indent="-39240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Identifier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les leviers et les obstacles à la réduction de l’usage de la voiture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1" name="Graphique 2" descr=""/>
          <p:cNvPicPr/>
          <p:nvPr/>
        </p:nvPicPr>
        <p:blipFill>
          <a:blip r:embed="rId1"/>
          <a:stretch/>
        </p:blipFill>
        <p:spPr>
          <a:xfrm>
            <a:off x="0" y="43020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E1E9201-0901-4C7B-8967-0BDB259E3F00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838080" y="15948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Calibri Light"/>
              </a:rPr>
              <a:t>Positionnement de recherche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838080" y="1650960"/>
            <a:ext cx="10513800" cy="45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748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Comment aborder les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questions de changements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dans les pratiques de déplacements quotidiens?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48"/>
              </a:spcBef>
            </a:pPr>
            <a:endParaRPr b="0" lang="en-US" sz="2800" spc="-1" strike="noStrike">
              <a:latin typeface="Arial"/>
            </a:endParaRPr>
          </a:p>
          <a:p>
            <a:pPr marL="514440" indent="-51264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Observer les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individus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dans leur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espace géographique et social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48"/>
              </a:spcBef>
            </a:pPr>
            <a:endParaRPr b="0" lang="en-US" sz="2800" spc="-1" strike="noStrike">
              <a:latin typeface="Arial"/>
            </a:endParaRPr>
          </a:p>
          <a:p>
            <a:pPr marL="514440" indent="-51264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Considérer les déplacements du point de vue de la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mobilité comme système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, et pas uniquement du point de vue des transports comme infrastructure fonctionnelle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48"/>
              </a:spcBef>
            </a:pPr>
            <a:endParaRPr b="0" lang="en-US" sz="2800" spc="-1" strike="noStrike">
              <a:latin typeface="Arial"/>
            </a:endParaRPr>
          </a:p>
          <a:p>
            <a:pPr marL="514440" indent="-512640">
              <a:lnSpc>
                <a:spcPct val="90000"/>
              </a:lnSpc>
              <a:spcBef>
                <a:spcPts val="748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Passer d’une logique de compréhension à une logique d’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intervention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5" name="Graphique 4" descr=""/>
          <p:cNvPicPr/>
          <p:nvPr/>
        </p:nvPicPr>
        <p:blipFill>
          <a:blip r:embed="rId1"/>
          <a:stretch/>
        </p:blipFill>
        <p:spPr>
          <a:xfrm>
            <a:off x="0" y="365040"/>
            <a:ext cx="912600" cy="91260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66B4C66-B107-4CCE-9CF3-7199F8142E83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70c0"/>
                </a:solidFill>
                <a:latin typeface="Calibri Light"/>
                <a:ea typeface="Arial"/>
              </a:rPr>
              <a:t>II. Présentation de l’équipe InterMob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523880" y="360216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9FB14B7-789F-4322-BA15-E2E532F22D43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92760" y="597960"/>
            <a:ext cx="294048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Equipe </a:t>
            </a:r>
            <a:br/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scientifique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1" name="Image 4" descr=""/>
          <p:cNvPicPr/>
          <p:nvPr/>
        </p:nvPicPr>
        <p:blipFill>
          <a:blip r:embed="rId1"/>
          <a:stretch/>
        </p:blipFill>
        <p:spPr>
          <a:xfrm>
            <a:off x="2639520" y="366840"/>
            <a:ext cx="8639280" cy="647892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65DB15D-A139-4A28-87B3-46C41042A0CA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 3" descr=""/>
          <p:cNvPicPr/>
          <p:nvPr/>
        </p:nvPicPr>
        <p:blipFill>
          <a:blip r:embed="rId1"/>
          <a:srcRect l="5582" t="9165" r="7715" b="42619"/>
          <a:stretch/>
        </p:blipFill>
        <p:spPr>
          <a:xfrm>
            <a:off x="3249000" y="2216520"/>
            <a:ext cx="8183520" cy="341208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C1E63DA-266C-4BD1-A5AF-A44024A8D946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392760" y="597960"/>
            <a:ext cx="294048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Equipe terrain</a:t>
            </a:r>
            <a:br/>
            <a:r>
              <a:rPr b="1" lang="en-US" sz="3600" spc="-1" strike="noStrike">
                <a:solidFill>
                  <a:srgbClr val="0070c0"/>
                </a:solidFill>
                <a:latin typeface="Calibri Light"/>
                <a:ea typeface="Arial"/>
              </a:rPr>
              <a:t>(MSH Alpes)</a:t>
            </a:r>
            <a:endParaRPr b="0" lang="en-US" sz="36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70c0"/>
                </a:solidFill>
                <a:latin typeface="Calibri Light"/>
                <a:ea typeface="Arial"/>
              </a:rPr>
              <a:t>III. Les financements et partenaires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523880" y="360216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175272D-ABC0-413E-95C7-2D8C5041E7D7}" type="slidenum">
              <a:rPr b="0" lang="en-US" sz="1100" spc="-1" strike="noStrike">
                <a:solidFill>
                  <a:srgbClr val="8b8b8b"/>
                </a:solidFill>
                <a:latin typeface="Calibri"/>
                <a:ea typeface="Arial"/>
              </a:rPr>
              <a:t>&lt;number&gt;</a:t>
            </a:fld>
            <a:endParaRPr b="0" lang="en-US" sz="11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7086</TotalTime>
  <Application>LibreOffice/6.0.7.3$Linux_X86_64 LibreOffice_project/00m0$Build-3</Application>
  <Words>1247</Words>
  <Paragraphs>316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2015-09-05T09:27:21Z</dcterms:created>
  <dc:creator>Viktor R.</dc:creator>
  <dc:description/>
  <dc:language>en-US</dc:language>
  <cp:lastModifiedBy/>
  <dcterms:modified xsi:type="dcterms:W3CDTF">2023-03-05T17:58:52Z</dcterms:modified>
  <cp:revision>123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DocSecurity">
    <vt:i4>0</vt:i4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Grand écran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37</vt:i4>
  </property>
</Properties>
</file>